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2"/>
  </p:notesMasterIdLst>
  <p:sldIdLst>
    <p:sldId id="257" r:id="rId3"/>
    <p:sldId id="258" r:id="rId4"/>
    <p:sldId id="322" r:id="rId5"/>
    <p:sldId id="372" r:id="rId6"/>
    <p:sldId id="303" r:id="rId7"/>
    <p:sldId id="375" r:id="rId8"/>
    <p:sldId id="382" r:id="rId9"/>
    <p:sldId id="383" r:id="rId10"/>
    <p:sldId id="325" r:id="rId11"/>
    <p:sldId id="272" r:id="rId12"/>
    <p:sldId id="347" r:id="rId13"/>
    <p:sldId id="349" r:id="rId14"/>
    <p:sldId id="284" r:id="rId15"/>
    <p:sldId id="286" r:id="rId16"/>
    <p:sldId id="346" r:id="rId17"/>
    <p:sldId id="287" r:id="rId18"/>
    <p:sldId id="292" r:id="rId19"/>
    <p:sldId id="288" r:id="rId20"/>
    <p:sldId id="350" r:id="rId21"/>
    <p:sldId id="340" r:id="rId22"/>
    <p:sldId id="359" r:id="rId23"/>
    <p:sldId id="290" r:id="rId24"/>
    <p:sldId id="328" r:id="rId25"/>
    <p:sldId id="373" r:id="rId26"/>
    <p:sldId id="344" r:id="rId27"/>
    <p:sldId id="385" r:id="rId28"/>
    <p:sldId id="342" r:id="rId29"/>
    <p:sldId id="330" r:id="rId30"/>
    <p:sldId id="295" r:id="rId31"/>
    <p:sldId id="374" r:id="rId32"/>
    <p:sldId id="362" r:id="rId33"/>
    <p:sldId id="363" r:id="rId34"/>
    <p:sldId id="364" r:id="rId35"/>
    <p:sldId id="365" r:id="rId36"/>
    <p:sldId id="367" r:id="rId37"/>
    <p:sldId id="356" r:id="rId38"/>
    <p:sldId id="321" r:id="rId39"/>
    <p:sldId id="301" r:id="rId40"/>
    <p:sldId id="317" r:id="rId4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87521" autoAdjust="0"/>
  </p:normalViewPr>
  <p:slideViewPr>
    <p:cSldViewPr>
      <p:cViewPr>
        <p:scale>
          <a:sx n="75" d="100"/>
          <a:sy n="75" d="100"/>
        </p:scale>
        <p:origin x="-110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D07019-C77E-4C54-B68E-BFFA3FF4915D}" type="datetimeFigureOut">
              <a:rPr lang="de-DE"/>
              <a:pPr>
                <a:defRPr/>
              </a:pPr>
              <a:t>03.11.2011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14E621-7019-44C6-9B0C-4E971A50A4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57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DDA2E09-9F28-4098-AC13-12583D988256}" type="slidenum">
              <a:rPr lang="de-DE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/>
          <a:lstStyle/>
          <a:p>
            <a:pPr defTabSz="449263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907CE86-15F9-4100-896D-FB454821C421}" type="slidenum">
              <a:rPr lang="de-DE" sz="2800">
                <a:solidFill>
                  <a:srgbClr val="000000"/>
                </a:solidFill>
              </a:rPr>
              <a:pPr defTabSz="449263" hangingPunct="0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de-DE" sz="2800">
              <a:solidFill>
                <a:srgbClr val="000000"/>
              </a:solidFill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00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overall</a:t>
            </a:r>
            <a:r>
              <a:rPr lang="de-DE" dirty="0" smtClean="0"/>
              <a:t> </a:t>
            </a:r>
            <a:r>
              <a:rPr lang="de-DE" dirty="0" err="1" smtClean="0"/>
              <a:t>architecture</a:t>
            </a:r>
            <a:r>
              <a:rPr lang="de-DE" dirty="0" smtClean="0"/>
              <a:t>:</a:t>
            </a:r>
          </a:p>
          <a:p>
            <a:pPr>
              <a:spcBef>
                <a:spcPct val="0"/>
              </a:spcBef>
            </a:pPr>
            <a:r>
              <a:rPr lang="de-DE" dirty="0" smtClean="0"/>
              <a:t>The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Eclipse</a:t>
            </a:r>
            <a:r>
              <a:rPr lang="de-DE" dirty="0" smtClean="0"/>
              <a:t> RCP </a:t>
            </a:r>
            <a:r>
              <a:rPr lang="de-DE" dirty="0" err="1" smtClean="0"/>
              <a:t>client</a:t>
            </a:r>
            <a:r>
              <a:rPr lang="de-DE" dirty="0" smtClean="0"/>
              <a:t>.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talks</a:t>
            </a:r>
            <a:r>
              <a:rPr lang="de-DE" dirty="0" smtClean="0"/>
              <a:t> via RMI </a:t>
            </a:r>
            <a:r>
              <a:rPr lang="de-DE" dirty="0" err="1" smtClean="0"/>
              <a:t>to</a:t>
            </a:r>
            <a:r>
              <a:rPr lang="de-DE" dirty="0" smtClean="0"/>
              <a:t> a JEE Server,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hosts</a:t>
            </a:r>
            <a:r>
              <a:rPr lang="de-DE" dirty="0" smtClean="0"/>
              <a:t> an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contains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logic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all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validations</a:t>
            </a:r>
            <a:r>
              <a:rPr lang="de-DE" dirty="0" smtClean="0"/>
              <a:t>. </a:t>
            </a:r>
            <a:r>
              <a:rPr lang="de-DE" dirty="0" err="1" smtClean="0"/>
              <a:t>Secondly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JEE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kinds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additional </a:t>
            </a:r>
            <a:r>
              <a:rPr lang="de-DE" dirty="0" err="1" smtClean="0"/>
              <a:t>resources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importantly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database</a:t>
            </a:r>
            <a:r>
              <a:rPr lang="de-DE" dirty="0" smtClean="0"/>
              <a:t>. The RCP </a:t>
            </a:r>
            <a:r>
              <a:rPr lang="de-DE" dirty="0" err="1" smtClean="0"/>
              <a:t>uses</a:t>
            </a:r>
            <a:r>
              <a:rPr lang="de-DE" dirty="0" smtClean="0"/>
              <a:t> </a:t>
            </a:r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. </a:t>
            </a:r>
          </a:p>
          <a:p>
            <a:pPr>
              <a:spcBef>
                <a:spcPct val="0"/>
              </a:spcBef>
            </a:pPr>
            <a:r>
              <a:rPr lang="de-DE" dirty="0" smtClean="0"/>
              <a:t>The RCP </a:t>
            </a:r>
            <a:r>
              <a:rPr lang="de-DE" dirty="0" err="1" smtClean="0"/>
              <a:t>client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responsible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.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 UI </a:t>
            </a:r>
            <a:r>
              <a:rPr lang="de-DE" dirty="0" err="1" smtClean="0"/>
              <a:t>logic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in </a:t>
            </a:r>
            <a:r>
              <a:rPr lang="de-DE" dirty="0" err="1" smtClean="0"/>
              <a:t>that</a:t>
            </a:r>
            <a:r>
              <a:rPr lang="de-DE" dirty="0" smtClean="0"/>
              <a:t> part.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ease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vital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validation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excecuted</a:t>
            </a:r>
            <a:r>
              <a:rPr lang="de-DE" dirty="0" smtClean="0"/>
              <a:t> on </a:t>
            </a:r>
            <a:r>
              <a:rPr lang="de-DE" dirty="0" err="1" smtClean="0"/>
              <a:t>input</a:t>
            </a:r>
            <a:r>
              <a:rPr lang="de-DE" dirty="0" smtClean="0"/>
              <a:t>. The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validated</a:t>
            </a:r>
            <a:r>
              <a:rPr lang="de-DE" dirty="0" smtClean="0"/>
              <a:t> in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entirely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triggered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involves</a:t>
            </a:r>
            <a:r>
              <a:rPr lang="de-DE" dirty="0" smtClean="0"/>
              <a:t> a save.</a:t>
            </a:r>
          </a:p>
          <a:p>
            <a:pPr>
              <a:spcBef>
                <a:spcPct val="0"/>
              </a:spcBef>
            </a:pPr>
            <a:endParaRPr lang="de-DE" dirty="0" smtClean="0"/>
          </a:p>
          <a:p>
            <a:pPr>
              <a:spcBef>
                <a:spcPct val="0"/>
              </a:spcBef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surprising</a:t>
            </a:r>
            <a:r>
              <a:rPr lang="de-DE" dirty="0" smtClean="0"/>
              <a:t> </a:t>
            </a:r>
            <a:r>
              <a:rPr lang="de-DE" dirty="0" err="1" smtClean="0"/>
              <a:t>architecture</a:t>
            </a:r>
            <a:r>
              <a:rPr lang="de-DE" dirty="0" smtClean="0"/>
              <a:t>! Who </a:t>
            </a:r>
            <a:r>
              <a:rPr lang="de-DE" dirty="0" err="1" smtClean="0"/>
              <a:t>uses</a:t>
            </a:r>
            <a:r>
              <a:rPr lang="de-DE" dirty="0" smtClean="0"/>
              <a:t> a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architecture</a:t>
            </a:r>
            <a:r>
              <a:rPr lang="de-DE" dirty="0" smtClean="0"/>
              <a:t>?</a:t>
            </a:r>
          </a:p>
        </p:txBody>
      </p:sp>
      <p:sp>
        <p:nvSpPr>
          <p:cNvPr id="471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DC957A-5E65-48BE-A060-CD72A72CB8C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4915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AE3B6A-5F74-48B7-B193-BCF1C3B94F77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512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8CF0AB-BD8F-443C-9626-283D3488BFA2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confusing</a:t>
            </a:r>
          </a:p>
        </p:txBody>
      </p:sp>
      <p:sp>
        <p:nvSpPr>
          <p:cNvPr id="532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85D64A-7BE8-4D07-AAD1-9DD11116AB4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Split up view and presenter </a:t>
            </a:r>
          </a:p>
          <a:p>
            <a:pPr>
              <a:spcBef>
                <a:spcPct val="0"/>
              </a:spcBef>
            </a:pPr>
            <a:r>
              <a:rPr lang="de-DE" smtClean="0"/>
              <a:t>Vielleicht kurz Unterschied zum MVC erklären</a:t>
            </a:r>
          </a:p>
        </p:txBody>
      </p:sp>
      <p:sp>
        <p:nvSpPr>
          <p:cNvPr id="552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C07756-3A70-4BAA-AB47-7FBE9F6C6241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Split up view and presenter </a:t>
            </a:r>
          </a:p>
          <a:p>
            <a:pPr>
              <a:spcBef>
                <a:spcPct val="0"/>
              </a:spcBef>
            </a:pPr>
            <a:r>
              <a:rPr lang="de-DE" smtClean="0"/>
              <a:t>VP =&gt; V und P</a:t>
            </a:r>
          </a:p>
        </p:txBody>
      </p:sp>
      <p:sp>
        <p:nvSpPr>
          <p:cNvPr id="5734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C02574-68BB-4901-ABC9-B16E3103CEB2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Wording angleichen</a:t>
            </a:r>
          </a:p>
        </p:txBody>
      </p:sp>
      <p:sp>
        <p:nvSpPr>
          <p:cNvPr id="5939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CC1717-CFB3-4873-A64B-320DE64318FE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Hartwig: Der View sieht schon so danach aus, also nehmen. </a:t>
            </a:r>
          </a:p>
        </p:txBody>
      </p:sp>
      <p:sp>
        <p:nvSpPr>
          <p:cNvPr id="6144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C37D65-B0BD-497E-BDD3-9C1AF5117547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dirty="0" err="1" smtClean="0"/>
              <a:t>PassiveView</a:t>
            </a:r>
            <a:endParaRPr lang="de-DE" dirty="0" smtClean="0"/>
          </a:p>
          <a:p>
            <a:pPr>
              <a:spcBef>
                <a:spcPct val="0"/>
              </a:spcBef>
            </a:pPr>
            <a:endParaRPr lang="de-DE" dirty="0" smtClean="0"/>
          </a:p>
          <a:p>
            <a:pPr>
              <a:spcBef>
                <a:spcPct val="0"/>
              </a:spcBef>
            </a:pPr>
            <a:endParaRPr lang="de-DE" dirty="0" smtClean="0"/>
          </a:p>
          <a:p>
            <a:pPr>
              <a:spcBef>
                <a:spcPct val="0"/>
              </a:spcBef>
            </a:pPr>
            <a:r>
              <a:rPr lang="de-DE" dirty="0" smtClean="0"/>
              <a:t>Welche </a:t>
            </a:r>
            <a:r>
              <a:rPr lang="de-DE" dirty="0" err="1" smtClean="0"/>
              <a:t>Presenter</a:t>
            </a:r>
            <a:r>
              <a:rPr lang="de-DE" dirty="0" smtClean="0"/>
              <a:t> Methoden</a:t>
            </a:r>
          </a:p>
          <a:p>
            <a:pPr>
              <a:spcBef>
                <a:spcPct val="0"/>
              </a:spcBef>
            </a:pPr>
            <a:r>
              <a:rPr lang="de-DE" dirty="0" err="1" smtClean="0"/>
              <a:t>setFocus</a:t>
            </a:r>
            <a:endParaRPr lang="de-DE" dirty="0" smtClean="0"/>
          </a:p>
          <a:p>
            <a:pPr>
              <a:spcBef>
                <a:spcPct val="0"/>
              </a:spcBef>
            </a:pPr>
            <a:r>
              <a:rPr lang="de-DE" dirty="0" err="1" smtClean="0"/>
              <a:t>SetActive</a:t>
            </a:r>
            <a:endParaRPr lang="de-DE" dirty="0" smtClean="0"/>
          </a:p>
          <a:p>
            <a:pPr>
              <a:spcBef>
                <a:spcPct val="0"/>
              </a:spcBef>
            </a:pPr>
            <a:r>
              <a:rPr lang="de-DE" dirty="0" err="1" smtClean="0"/>
              <a:t>setDirty</a:t>
            </a:r>
            <a:endParaRPr lang="de-DE" dirty="0" smtClean="0"/>
          </a:p>
          <a:p>
            <a:pPr>
              <a:spcBef>
                <a:spcPct val="0"/>
              </a:spcBef>
            </a:pPr>
            <a:r>
              <a:rPr lang="de-DE" dirty="0" smtClean="0"/>
              <a:t>Save</a:t>
            </a:r>
          </a:p>
          <a:p>
            <a:pPr>
              <a:spcBef>
                <a:spcPct val="0"/>
              </a:spcBef>
            </a:pPr>
            <a:r>
              <a:rPr lang="de-DE" dirty="0" err="1" smtClean="0"/>
              <a:t>init</a:t>
            </a:r>
            <a:endParaRPr lang="de-DE" dirty="0" smtClean="0"/>
          </a:p>
        </p:txBody>
      </p:sp>
      <p:sp>
        <p:nvSpPr>
          <p:cNvPr id="6349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D0B78D-0A08-410D-8468-A72F8EF62FA2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6553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F4B1BF-8F69-4A75-A99B-8C45AF5C8BA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94D4D46-C080-4BD7-99C5-0C9C361E9907}" type="slidenum">
              <a:rPr lang="de-DE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5770563" cy="480853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Intro: Auf Karten</a:t>
            </a:r>
          </a:p>
          <a:p>
            <a:pPr>
              <a:spcBef>
                <a:spcPct val="0"/>
              </a:spcBef>
            </a:pPr>
            <a:endParaRPr lang="de-DE" smtClean="0"/>
          </a:p>
          <a:p>
            <a:pPr>
              <a:spcBef>
                <a:spcPct val="0"/>
              </a:spcBef>
            </a:pPr>
            <a:endParaRPr lang="de-DE" smtClean="0"/>
          </a:p>
          <a:p>
            <a:pPr>
              <a:spcBef>
                <a:spcPct val="0"/>
              </a:spcBef>
            </a:pPr>
            <a:r>
              <a:rPr lang="de-DE" smtClean="0"/>
              <a:t>We chose Eclipse RCP as the base for the client software in a JEE project for a business information provider.</a:t>
            </a:r>
          </a:p>
          <a:p>
            <a:pPr lvl="1">
              <a:spcBef>
                <a:spcPct val="0"/>
              </a:spcBef>
            </a:pPr>
            <a:r>
              <a:rPr lang="de-DE" smtClean="0"/>
              <a:t>One might say that we stood on the shoulder of the giant called „Eclipse“</a:t>
            </a:r>
          </a:p>
          <a:p>
            <a:pPr>
              <a:spcBef>
                <a:spcPct val="0"/>
              </a:spcBef>
            </a:pPr>
            <a:r>
              <a:rPr lang="de-DE" smtClean="0"/>
              <a:t>We faced a few challenges while implementing this client. I‘d like to talk about some of those.</a:t>
            </a:r>
          </a:p>
          <a:p>
            <a:pPr lvl="1">
              <a:spcBef>
                <a:spcPct val="0"/>
              </a:spcBef>
            </a:pPr>
            <a:r>
              <a:rPr lang="de-DE" smtClean="0"/>
              <a:t>We tickled this giant a little bit.  Did we stand safe on the giants shoulder? </a:t>
            </a:r>
          </a:p>
          <a:p>
            <a:pPr lvl="1">
              <a:spcBef>
                <a:spcPct val="0"/>
              </a:spcBef>
            </a:pPr>
            <a:endParaRPr lang="de-DE" smtClean="0"/>
          </a:p>
          <a:p>
            <a:pPr lvl="1">
              <a:spcBef>
                <a:spcPct val="0"/>
              </a:spcBef>
            </a:pPr>
            <a:r>
              <a:rPr lang="de-DE" smtClean="0"/>
              <a:t>Wer setzt Eclipse RCP schon ein?</a:t>
            </a:r>
          </a:p>
          <a:p>
            <a:pPr lvl="1">
              <a:spcBef>
                <a:spcPct val="0"/>
              </a:spcBef>
            </a:pPr>
            <a:r>
              <a:rPr lang="de-DE" smtClean="0"/>
              <a:t>Wer plant es einzusetzen?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</p:txBody>
      </p:sp>
      <p:sp>
        <p:nvSpPr>
          <p:cNvPr id="675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81F992-3A96-413E-83AA-51DC761FF88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Domain Model Single Source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truth</a:t>
            </a:r>
            <a:r>
              <a:rPr lang="de-DE" dirty="0" smtClean="0"/>
              <a:t> =&gt; Binding läuft dagegen =&gt; wir hatten unsere </a:t>
            </a:r>
            <a:r>
              <a:rPr lang="de-DE" dirty="0" err="1" smtClean="0"/>
              <a:t>binding</a:t>
            </a:r>
            <a:r>
              <a:rPr lang="de-DE" dirty="0" smtClean="0"/>
              <a:t> </a:t>
            </a:r>
            <a:r>
              <a:rPr lang="de-DE" dirty="0" err="1" smtClean="0"/>
              <a:t>logik</a:t>
            </a:r>
            <a:r>
              <a:rPr lang="de-DE" dirty="0" smtClean="0"/>
              <a:t> schon an einem </a:t>
            </a:r>
            <a:r>
              <a:rPr lang="de-DE" dirty="0" err="1" smtClean="0"/>
              <a:t>ort</a:t>
            </a:r>
            <a:r>
              <a:rPr lang="de-DE" dirty="0" smtClean="0"/>
              <a:t> (</a:t>
            </a:r>
            <a:r>
              <a:rPr lang="de-DE" dirty="0" err="1" smtClean="0"/>
              <a:t>initdb</a:t>
            </a:r>
            <a:r>
              <a:rPr lang="de-DE" dirty="0" smtClean="0"/>
              <a:t>) (deklarativ)=&gt; wir wollten auch die UI Rules in ähnlicher Weise formulieren können =&gt; </a:t>
            </a:r>
            <a:r>
              <a:rPr lang="de-DE" dirty="0" err="1" smtClean="0"/>
              <a:t>Databinding</a:t>
            </a:r>
            <a:r>
              <a:rPr lang="de-DE" dirty="0" smtClean="0"/>
              <a:t> bietet das nicht =&gt; Action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behaviour</a:t>
            </a:r>
            <a:r>
              <a:rPr lang="de-DE" dirty="0" smtClean="0"/>
              <a:t> via </a:t>
            </a:r>
            <a:r>
              <a:rPr lang="de-DE" dirty="0" err="1" smtClean="0"/>
              <a:t>Databinding</a:t>
            </a:r>
            <a:endParaRPr lang="de-DE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Sehr deklarativer Ansatz, alles in der </a:t>
            </a:r>
            <a:r>
              <a:rPr lang="de-DE" dirty="0" err="1" smtClean="0"/>
              <a:t>initDatabinding</a:t>
            </a:r>
            <a:endParaRPr lang="de-DE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 smtClean="0"/>
              <a:t>StateMachine</a:t>
            </a:r>
            <a:r>
              <a:rPr lang="de-DE" dirty="0" smtClean="0"/>
              <a:t> basierend auf dem Model mit D: GUI Zustand ermittelt sich aus Modell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Symbol"/>
              <a:buChar char="Þ"/>
              <a:defRPr/>
            </a:pPr>
            <a:r>
              <a:rPr lang="de-DE" dirty="0" smtClean="0"/>
              <a:t>Übersichtlich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Symbol"/>
              <a:buChar char="Þ"/>
              <a:defRPr/>
            </a:pPr>
            <a:r>
              <a:rPr lang="de-DE" dirty="0" smtClean="0"/>
              <a:t>Gut zu generieren aus dem Modell</a:t>
            </a:r>
          </a:p>
        </p:txBody>
      </p:sp>
      <p:sp>
        <p:nvSpPr>
          <p:cNvPr id="6963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BBA3C6-853B-42F9-B09A-85C03494A3F0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7168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F167C8-DC11-450F-83A1-36805AF03184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7373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871D0E-8B8C-49C4-A19A-FEF1F0816262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7577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9AFEC5-0BC3-4F2E-9F37-3D927FA1D68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782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2F3AD4-9176-4C96-865F-DC6B4EB5DAB7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782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2F3AD4-9176-4C96-865F-DC6B4EB5DAB7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Nur beide Punkte aufführen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Validierungen sollen wenn möglich nur einmal definiert werden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 smtClean="0"/>
              <a:t>Intersection</a:t>
            </a:r>
            <a:endParaRPr lang="de-DE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Distributed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Client nur Kontext Validierung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Server komplette Validierung + Zusatzregeln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 smtClean="0"/>
              <a:t>Wieviele</a:t>
            </a:r>
            <a:r>
              <a:rPr lang="de-DE" dirty="0" smtClean="0"/>
              <a:t> Regeln 120 Regeln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Validierung </a:t>
            </a:r>
            <a:r>
              <a:rPr lang="de-DE" dirty="0" err="1" smtClean="0"/>
              <a:t>u.U</a:t>
            </a:r>
            <a:r>
              <a:rPr lang="de-DE" dirty="0" smtClean="0"/>
              <a:t> über mehrere Editoren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Komplexität der Regeln zu komplex für den Einsatz von </a:t>
            </a:r>
            <a:r>
              <a:rPr lang="de-DE" dirty="0" err="1" smtClean="0"/>
              <a:t>Eclipse</a:t>
            </a:r>
            <a:endParaRPr lang="de-DE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Zwei Arten der Validierung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Formale Richtigkeit/syntaktisch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Konsistenz/Business Validierung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987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4E57FA-9481-482B-A17B-B988F149C521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Similar approach to JSR-303 </a:t>
            </a:r>
            <a:br>
              <a:rPr lang="de-DE" smtClean="0"/>
            </a:br>
            <a:r>
              <a:rPr lang="de-DE" smtClean="0"/>
              <a:t>(Beans Validation)</a:t>
            </a:r>
          </a:p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8192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FF6295-606B-4AB7-8F22-EE619C8988CB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Was passiert bei verschiedenen Validierungsregeln auf einem Modell =&gt; JSR 303?</a:t>
            </a:r>
          </a:p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8397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C118C5-FCA5-4BE5-B1C0-9BF9C7ED73F0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C0E4A6-ED37-40DE-A657-07B3D341ED84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Knackiger!</a:t>
            </a:r>
          </a:p>
          <a:p>
            <a:pPr>
              <a:spcBef>
                <a:spcPct val="0"/>
              </a:spcBef>
            </a:pPr>
            <a:endParaRPr lang="de-DE" smtClean="0"/>
          </a:p>
          <a:p>
            <a:pPr>
              <a:spcBef>
                <a:spcPct val="0"/>
              </a:spcBef>
            </a:pPr>
            <a:endParaRPr lang="de-DE" smtClean="0"/>
          </a:p>
          <a:p>
            <a:pPr>
              <a:spcBef>
                <a:spcPct val="0"/>
              </a:spcBef>
            </a:pPr>
            <a:r>
              <a:rPr lang="de-DE" smtClean="0"/>
              <a:t>Besserer Übergang</a:t>
            </a:r>
          </a:p>
          <a:p>
            <a:pPr>
              <a:spcBef>
                <a:spcPct val="0"/>
              </a:spcBef>
            </a:pPr>
            <a:endParaRPr lang="de-DE" smtClean="0"/>
          </a:p>
          <a:p>
            <a:pPr>
              <a:spcBef>
                <a:spcPct val="0"/>
              </a:spcBef>
            </a:pPr>
            <a:r>
              <a:rPr lang="de-DE" smtClean="0"/>
              <a:t>All Eclipse RCP Developers in this domain face some kind of common challenge</a:t>
            </a:r>
          </a:p>
          <a:p>
            <a:pPr>
              <a:spcBef>
                <a:spcPct val="0"/>
              </a:spcBef>
            </a:pPr>
            <a:r>
              <a:rPr lang="de-DE" smtClean="0"/>
              <a:t>They need…</a:t>
            </a:r>
          </a:p>
          <a:p>
            <a:pPr>
              <a:spcBef>
                <a:spcPct val="0"/>
              </a:spcBef>
            </a:pPr>
            <a:endParaRPr lang="de-DE" smtClean="0"/>
          </a:p>
          <a:p>
            <a:pPr>
              <a:spcBef>
                <a:spcPct val="0"/>
              </a:spcBef>
            </a:pPr>
            <a:r>
              <a:rPr lang="de-DE" smtClean="0"/>
              <a:t>We‘ve seen our project has a large domain model, is distributed</a:t>
            </a:r>
          </a:p>
          <a:p>
            <a:pPr>
              <a:spcBef>
                <a:spcPct val="0"/>
              </a:spcBef>
            </a:pPr>
            <a:endParaRPr lang="de-DE" smtClean="0"/>
          </a:p>
          <a:p>
            <a:pPr>
              <a:spcBef>
                <a:spcPct val="0"/>
              </a:spcBef>
            </a:pPr>
            <a:endParaRPr lang="de-DE" smtClean="0"/>
          </a:p>
          <a:p>
            <a:pPr>
              <a:spcBef>
                <a:spcPct val="0"/>
              </a:spcBef>
            </a:pPr>
            <a:r>
              <a:rPr lang="de-DE" smtClean="0"/>
              <a:t>Or to stay in the analogy of the giant being tickled. Lets talk about the things we tickeled the giant with. The tickles! ;)</a:t>
            </a:r>
          </a:p>
          <a:p>
            <a:pPr>
              <a:spcBef>
                <a:spcPct val="0"/>
              </a:spcBef>
            </a:pPr>
            <a:r>
              <a:rPr lang="de-DE" smtClean="0"/>
              <a:t>First of all I used to talk a bit about a workflow we needed. We needed some kind of UI equivalent for a workflow.</a:t>
            </a:r>
          </a:p>
          <a:p>
            <a:pPr>
              <a:spcBef>
                <a:spcPct val="0"/>
              </a:spcBef>
            </a:pPr>
            <a:r>
              <a:rPr lang="de-DE" smtClean="0"/>
              <a:t>Secondly </a:t>
            </a:r>
          </a:p>
          <a:p>
            <a:pPr>
              <a:spcBef>
                <a:spcPct val="0"/>
              </a:spcBef>
            </a:pPr>
            <a:endParaRPr lang="de-DE" smtClean="0"/>
          </a:p>
          <a:p>
            <a:pPr>
              <a:spcBef>
                <a:spcPct val="0"/>
              </a:spcBef>
            </a:pPr>
            <a:r>
              <a:rPr lang="de-DE" smtClean="0"/>
              <a:t>Verteilt</a:t>
            </a:r>
          </a:p>
          <a:p>
            <a:pPr>
              <a:spcBef>
                <a:spcPct val="0"/>
              </a:spcBef>
            </a:pPr>
            <a:endParaRPr lang="de-DE" smtClean="0"/>
          </a:p>
          <a:p>
            <a:pPr>
              <a:spcBef>
                <a:spcPct val="0"/>
              </a:spcBef>
            </a:pPr>
            <a:r>
              <a:rPr lang="de-DE" smtClean="0"/>
              <a:t>Mehr Übersicht</a:t>
            </a:r>
          </a:p>
        </p:txBody>
      </p:sp>
      <p:sp>
        <p:nvSpPr>
          <p:cNvPr id="8601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1EDDE5-4BB4-4390-9037-6380FF656F0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8806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E288E2-5C66-4464-B098-5E91C5A8D05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9011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3A5E96-7277-4ACB-B121-FB5B43908DF7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9216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33FEB0-A728-4FAC-848F-F463711D5FBB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942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F87073-7E46-46CA-B727-71B8240B3C2D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962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E2C620-C25A-49F5-980E-794C8C2F42B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983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8050C5-20C0-4011-9647-EC1DE687126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Augumented</a:t>
            </a:r>
            <a:r>
              <a:rPr lang="en-US" dirty="0" smtClean="0"/>
              <a:t> Eclipse, </a:t>
            </a:r>
            <a:r>
              <a:rPr lang="en-US" dirty="0" err="1" smtClean="0"/>
              <a:t>viel</a:t>
            </a:r>
            <a:r>
              <a:rPr lang="en-US" dirty="0" smtClean="0"/>
              <a:t> von </a:t>
            </a:r>
            <a:r>
              <a:rPr lang="en-US" dirty="0" err="1" smtClean="0"/>
              <a:t>EclipseWay</a:t>
            </a:r>
            <a:r>
              <a:rPr lang="en-US" dirty="0" smtClean="0"/>
              <a:t> </a:t>
            </a:r>
            <a:r>
              <a:rPr lang="en-US" dirty="0" err="1" smtClean="0"/>
              <a:t>lernen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Bottom line: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err="1" smtClean="0"/>
              <a:t>Würden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wieder</a:t>
            </a:r>
            <a:r>
              <a:rPr lang="en-US" dirty="0" smtClean="0"/>
              <a:t> </a:t>
            </a:r>
            <a:r>
              <a:rPr lang="en-US" dirty="0" err="1" smtClean="0"/>
              <a:t>einsetzen</a:t>
            </a:r>
            <a:r>
              <a:rPr lang="en-US" dirty="0" smtClean="0"/>
              <a:t>? War </a:t>
            </a:r>
            <a:r>
              <a:rPr lang="en-US" dirty="0" err="1" smtClean="0"/>
              <a:t>es</a:t>
            </a:r>
            <a:r>
              <a:rPr lang="en-US" dirty="0" smtClean="0"/>
              <a:t> die </a:t>
            </a:r>
            <a:r>
              <a:rPr lang="en-US" dirty="0" err="1" smtClean="0"/>
              <a:t>richtige</a:t>
            </a:r>
            <a:r>
              <a:rPr lang="en-US" dirty="0" smtClean="0"/>
              <a:t> </a:t>
            </a:r>
            <a:r>
              <a:rPr lang="en-US" dirty="0" err="1" smtClean="0"/>
              <a:t>Entscheidung</a:t>
            </a:r>
            <a:r>
              <a:rPr lang="en-US" dirty="0" smtClean="0"/>
              <a:t>? </a:t>
            </a:r>
            <a:r>
              <a:rPr lang="en-US" dirty="0" err="1" smtClean="0"/>
              <a:t>Ja</a:t>
            </a:r>
            <a:r>
              <a:rPr lang="en-US" dirty="0" smtClean="0"/>
              <a:t>!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To give you a little bit more detail about our experiences, I try to compare our expectations to our perception: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Eclipse RCP is harder than we expected.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It is as sound and flexible as we expected, that is why learning it is that hard.</a:t>
            </a:r>
          </a:p>
          <a:p>
            <a:pPr>
              <a:spcBef>
                <a:spcPct val="0"/>
              </a:spcBef>
            </a:pP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realizable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Eclipse</a:t>
            </a:r>
            <a:r>
              <a:rPr lang="de-DE" dirty="0" smtClean="0"/>
              <a:t> RCP!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Besides coding we wanted decent test-coverage, CI integration and so on. We did, but it was ridiculously hard!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Eclipse RCP does many things right and great, but for a business application like ours we had to go some extra miles.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Additional Frameworks on top of Eclipse RCP can help.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de-DE" dirty="0" err="1" smtClean="0"/>
              <a:t>Eclipse</a:t>
            </a:r>
            <a:r>
              <a:rPr lang="de-DE" dirty="0" smtClean="0"/>
              <a:t> RCP was a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choice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. </a:t>
            </a:r>
            <a:r>
              <a:rPr lang="de-DE" dirty="0" err="1" smtClean="0"/>
              <a:t>Though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sometimes</a:t>
            </a:r>
            <a:r>
              <a:rPr lang="de-DE" dirty="0" smtClean="0"/>
              <a:t> </a:t>
            </a:r>
            <a:r>
              <a:rPr lang="de-DE" dirty="0" err="1" smtClean="0"/>
              <a:t>missed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framework</a:t>
            </a:r>
            <a:r>
              <a:rPr lang="de-DE" dirty="0" smtClean="0"/>
              <a:t>. </a:t>
            </a:r>
            <a:r>
              <a:rPr lang="de-DE" dirty="0" err="1" smtClean="0"/>
              <a:t>You</a:t>
            </a:r>
            <a:r>
              <a:rPr lang="de-DE" dirty="0" smtClean="0"/>
              <a:t> still </a:t>
            </a:r>
            <a:r>
              <a:rPr lang="de-DE" dirty="0" err="1" smtClean="0"/>
              <a:t>feel</a:t>
            </a:r>
            <a:r>
              <a:rPr lang="de-DE" dirty="0" smtClean="0"/>
              <a:t> </a:t>
            </a:r>
            <a:r>
              <a:rPr lang="de-DE" dirty="0" err="1" smtClean="0"/>
              <a:t>heritage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IDE </a:t>
            </a:r>
            <a:r>
              <a:rPr lang="de-DE" dirty="0" err="1" smtClean="0"/>
              <a:t>base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.</a:t>
            </a:r>
          </a:p>
          <a:p>
            <a:pPr>
              <a:spcBef>
                <a:spcPct val="0"/>
              </a:spcBef>
            </a:pPr>
            <a:endParaRPr lang="de-DE" dirty="0" smtClean="0"/>
          </a:p>
          <a:p>
            <a:pPr>
              <a:spcBef>
                <a:spcPct val="0"/>
              </a:spcBef>
            </a:pPr>
            <a:r>
              <a:rPr lang="de-DE" dirty="0" smtClean="0"/>
              <a:t>Lack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practices</a:t>
            </a:r>
            <a:r>
              <a:rPr lang="de-DE" dirty="0" smtClean="0"/>
              <a:t>/</a:t>
            </a:r>
            <a:r>
              <a:rPr lang="de-DE" dirty="0" err="1" smtClean="0"/>
              <a:t>patterns</a:t>
            </a:r>
            <a:r>
              <a:rPr lang="de-DE" dirty="0" smtClean="0"/>
              <a:t> </a:t>
            </a:r>
            <a:r>
              <a:rPr lang="de-DE" dirty="0" err="1" smtClean="0"/>
              <a:t>Feels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young</a:t>
            </a:r>
            <a:endParaRPr lang="de-DE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F378A5-2AFD-452D-92DE-90C2592DDAC2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dirty="0" smtClean="0"/>
              <a:t>Übersicht über den technischen Teil des Talks</a:t>
            </a:r>
          </a:p>
          <a:p>
            <a:pPr>
              <a:spcBef>
                <a:spcPct val="0"/>
              </a:spcBef>
            </a:pPr>
            <a:endParaRPr lang="de-DE" dirty="0" smtClean="0"/>
          </a:p>
          <a:p>
            <a:pPr>
              <a:spcBef>
                <a:spcPct val="0"/>
              </a:spcBef>
            </a:pPr>
            <a:r>
              <a:rPr lang="de-DE" dirty="0" smtClean="0"/>
              <a:t>http://wiki.eclipse.org/RCP_FAQ#What_is_included_in_the_Rich_Client_Platform.3F</a:t>
            </a:r>
          </a:p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C90B2F-B8AB-428C-81A2-3D93F5BD6091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2E416A-B67B-411E-8A24-C4BFFDBC289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dirty="0" smtClean="0"/>
              <a:t>Business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/large </a:t>
            </a:r>
            <a:r>
              <a:rPr lang="de-DE" dirty="0" err="1" smtClean="0"/>
              <a:t>workflows</a:t>
            </a:r>
            <a:r>
              <a:rPr lang="de-DE" dirty="0" smtClean="0"/>
              <a:t>,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specifics</a:t>
            </a:r>
            <a:endParaRPr lang="de-DE" dirty="0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CD2A16-F71A-4887-93C4-7371065913E6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dirty="0" smtClean="0"/>
              <a:t>Editors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in </a:t>
            </a:r>
            <a:r>
              <a:rPr lang="de-DE" dirty="0" err="1" smtClean="0"/>
              <a:t>look</a:t>
            </a:r>
            <a:r>
              <a:rPr lang="de-DE" dirty="0" smtClean="0"/>
              <a:t> an </a:t>
            </a:r>
            <a:r>
              <a:rPr lang="de-DE" dirty="0" err="1" smtClean="0"/>
              <a:t>complexity</a:t>
            </a:r>
            <a:endParaRPr lang="de-DE" dirty="0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6E2A2-BD16-43A5-BE5D-6576CE940327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dirty="0" smtClean="0"/>
              <a:t>Nicht jede Zahl erwähnen. Nur die wichtigen.</a:t>
            </a:r>
          </a:p>
        </p:txBody>
      </p:sp>
      <p:sp>
        <p:nvSpPr>
          <p:cNvPr id="430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5C7246-BCBC-41C3-89E1-780669D43802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This is the classic approach to a RCP application.</a:t>
            </a:r>
          </a:p>
          <a:p>
            <a:pPr>
              <a:spcBef>
                <a:spcPct val="0"/>
              </a:spcBef>
            </a:pPr>
            <a:r>
              <a:rPr lang="de-DE" smtClean="0"/>
              <a:t>Not feasible mainly because of security, scalability and already present systems</a:t>
            </a:r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780853-4398-46AA-B2AC-30BE6C5DB446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531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8531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4838" cy="11398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2500313"/>
            <a:ext cx="3886200" cy="367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4250" y="2500313"/>
            <a:ext cx="3887788" cy="3675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0838" y="1125538"/>
            <a:ext cx="1981200" cy="50498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1125538"/>
            <a:ext cx="5792788" cy="50498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557338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48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500313"/>
            <a:ext cx="7926388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25538"/>
            <a:ext cx="7850188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ace-sad.svg" TargetMode="External"/><Relationship Id="rId3" Type="http://schemas.openxmlformats.org/officeDocument/2006/relationships/hyperlink" Target="http://www.flickr.com/photos/go_freyer/4486482108/" TargetMode="External"/><Relationship Id="rId7" Type="http://schemas.openxmlformats.org/officeDocument/2006/relationships/hyperlink" Target="http://commons.wikimedia.org/wiki/File:Face-plain.svg" TargetMode="External"/><Relationship Id="rId2" Type="http://schemas.openxmlformats.org/officeDocument/2006/relationships/hyperlink" Target="http://www.flickr.com/photos/scoobay/3788514070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flickr.com/photos/n0rthw1nd/4418311590/" TargetMode="External"/><Relationship Id="rId5" Type="http://schemas.openxmlformats.org/officeDocument/2006/relationships/hyperlink" Target="http://commons.wikimedia.org/wiki/File:X_mark.svg" TargetMode="External"/><Relationship Id="rId10" Type="http://schemas.openxmlformats.org/officeDocument/2006/relationships/hyperlink" Target="http://shlyapnikova.deviantart.com/" TargetMode="External"/><Relationship Id="rId4" Type="http://schemas.openxmlformats.org/officeDocument/2006/relationships/hyperlink" Target="http://commons.wikimedia.org/wiki/File:Green_check.svg" TargetMode="External"/><Relationship Id="rId9" Type="http://schemas.openxmlformats.org/officeDocument/2006/relationships/hyperlink" Target="http://commons.wikimedia.org/wiki/File:Face-smile.sv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503237"/>
          </a:xfrm>
        </p:spPr>
        <p:txBody>
          <a:bodyPr/>
          <a:lstStyle/>
          <a:p>
            <a:r>
              <a:rPr lang="en-US" sz="3600" b="1" smtClean="0">
                <a:solidFill>
                  <a:srgbClr val="275169"/>
                </a:solidFill>
              </a:rPr>
              <a:t>Our context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2075" y="2214563"/>
            <a:ext cx="64198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D:\Daten\verwaltung\iks\eclipseCon2011\praesentation\bilder\wikipedia\500px-Green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284538"/>
            <a:ext cx="3138487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503237"/>
          </a:xfrm>
        </p:spPr>
        <p:txBody>
          <a:bodyPr/>
          <a:lstStyle/>
          <a:p>
            <a:r>
              <a:rPr lang="en-US" sz="3600" b="1" smtClean="0">
                <a:solidFill>
                  <a:srgbClr val="275169"/>
                </a:solidFill>
              </a:rPr>
              <a:t>Core Challenges</a:t>
            </a:r>
          </a:p>
        </p:txBody>
      </p:sp>
      <p:pic>
        <p:nvPicPr>
          <p:cNvPr id="48130" name="Picture 2" descr="D:\Daten\dropboxFolder\My Dropbox\eclipseCon2011\praesentation\bilder\flickr\feder_transpar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196975"/>
            <a:ext cx="28717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feld 2"/>
          <p:cNvSpPr txBox="1">
            <a:spLocks noChangeArrowheads="1"/>
          </p:cNvSpPr>
          <p:nvPr/>
        </p:nvSpPr>
        <p:spPr bwMode="auto">
          <a:xfrm>
            <a:off x="806450" y="1989138"/>
            <a:ext cx="773743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dirty="0" err="1" smtClean="0"/>
              <a:t>Structuring</a:t>
            </a:r>
            <a:r>
              <a:rPr lang="de-DE" sz="2800" dirty="0" smtClean="0"/>
              <a:t> </a:t>
            </a:r>
            <a:r>
              <a:rPr lang="de-DE" sz="2800" dirty="0" err="1" smtClean="0"/>
              <a:t>code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b="1" dirty="0" err="1"/>
              <a:t>complex</a:t>
            </a:r>
            <a:r>
              <a:rPr lang="de-DE" sz="2800" b="1" dirty="0"/>
              <a:t> </a:t>
            </a:r>
            <a:r>
              <a:rPr lang="de-DE" sz="2800" b="1" dirty="0" err="1"/>
              <a:t>screens</a:t>
            </a:r>
            <a:endParaRPr lang="de-DE" sz="2800" b="1" dirty="0"/>
          </a:p>
          <a:p>
            <a:endParaRPr lang="de-DE" sz="2800" b="1" dirty="0"/>
          </a:p>
          <a:p>
            <a:r>
              <a:rPr lang="de-DE" sz="2800" dirty="0" err="1"/>
              <a:t>Concise</a:t>
            </a:r>
            <a:r>
              <a:rPr lang="de-DE" sz="2800" dirty="0"/>
              <a:t> </a:t>
            </a:r>
            <a:r>
              <a:rPr lang="de-DE" sz="2800" dirty="0" err="1" smtClean="0"/>
              <a:t>definition</a:t>
            </a:r>
            <a:r>
              <a:rPr lang="de-DE" sz="2800" dirty="0" smtClean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b="1" dirty="0" err="1"/>
              <a:t>numerous</a:t>
            </a:r>
            <a:r>
              <a:rPr lang="de-DE" sz="2800" b="1" dirty="0"/>
              <a:t> UI </a:t>
            </a:r>
            <a:r>
              <a:rPr lang="de-DE" sz="2800" b="1" dirty="0" err="1"/>
              <a:t>rules</a:t>
            </a:r>
            <a:endParaRPr lang="de-DE" sz="2800" b="1" dirty="0"/>
          </a:p>
          <a:p>
            <a:endParaRPr lang="de-DE" sz="2800" b="1" dirty="0"/>
          </a:p>
          <a:p>
            <a:r>
              <a:rPr lang="de-DE" sz="2800" dirty="0" err="1" smtClean="0"/>
              <a:t>Considering</a:t>
            </a:r>
            <a:r>
              <a:rPr lang="de-DE" sz="2800" dirty="0" smtClean="0"/>
              <a:t> </a:t>
            </a:r>
            <a:r>
              <a:rPr lang="de-DE" sz="2800" dirty="0" err="1"/>
              <a:t>specifics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b="1" dirty="0" err="1"/>
              <a:t>distributed</a:t>
            </a:r>
            <a:r>
              <a:rPr lang="de-DE" sz="2800" b="1" dirty="0"/>
              <a:t> Validation</a:t>
            </a:r>
          </a:p>
          <a:p>
            <a:endParaRPr lang="de-DE" sz="2800" b="1" dirty="0"/>
          </a:p>
          <a:p>
            <a:r>
              <a:rPr lang="de-DE" sz="2800" dirty="0"/>
              <a:t>Quality </a:t>
            </a:r>
            <a:r>
              <a:rPr lang="de-DE" sz="2800" dirty="0" err="1"/>
              <a:t>assurance</a:t>
            </a:r>
            <a:r>
              <a:rPr lang="de-DE" sz="2800" dirty="0"/>
              <a:t> in a </a:t>
            </a:r>
            <a:r>
              <a:rPr lang="de-DE" sz="2800" b="1" dirty="0" err="1"/>
              <a:t>complex</a:t>
            </a:r>
            <a:r>
              <a:rPr lang="de-DE" sz="2800" b="1" dirty="0"/>
              <a:t> </a:t>
            </a:r>
            <a:r>
              <a:rPr lang="de-DE" sz="2800" b="1" dirty="0" err="1"/>
              <a:t>project</a:t>
            </a:r>
            <a:endParaRPr lang="de-D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503237"/>
          </a:xfrm>
        </p:spPr>
        <p:txBody>
          <a:bodyPr/>
          <a:lstStyle/>
          <a:p>
            <a:r>
              <a:rPr lang="en-US" sz="3600" b="1" smtClean="0">
                <a:solidFill>
                  <a:srgbClr val="275169"/>
                </a:solidFill>
              </a:rPr>
              <a:t>Core Challenges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06450" y="1989138"/>
            <a:ext cx="7256463" cy="3108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latin typeface="+mn-lt"/>
              </a:rPr>
              <a:t>Structuring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code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of</a:t>
            </a:r>
            <a:r>
              <a:rPr lang="de-DE" sz="2800" dirty="0">
                <a:latin typeface="+mn-lt"/>
              </a:rPr>
              <a:t> </a:t>
            </a:r>
            <a:r>
              <a:rPr lang="de-DE" sz="2800" b="1" dirty="0" err="1">
                <a:latin typeface="+mn-lt"/>
              </a:rPr>
              <a:t>complex</a:t>
            </a:r>
            <a:r>
              <a:rPr lang="de-DE" sz="2800" b="1" dirty="0">
                <a:latin typeface="+mn-lt"/>
              </a:rPr>
              <a:t> </a:t>
            </a:r>
            <a:r>
              <a:rPr lang="de-DE" sz="2800" b="1" dirty="0" err="1">
                <a:latin typeface="+mn-lt"/>
              </a:rPr>
              <a:t>screens</a:t>
            </a:r>
            <a:endParaRPr lang="de-DE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Concise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Definition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of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numerous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UI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rules</a:t>
            </a: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Consider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specifics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of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distributed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Validation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Quality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assurance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in a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complex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project</a:t>
            </a: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0179" name="Picture 2" descr="D:\Daten\dropboxFolder\My Dropbox\eclipseCon2011\praesentation\bilder\flickr\feder_transpar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1758950"/>
            <a:ext cx="62071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3141663"/>
            <a:ext cx="52292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1. UI Code Structure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227" name="Inhaltsplatzhalter 2"/>
          <p:cNvSpPr>
            <a:spLocks noGrp="1"/>
          </p:cNvSpPr>
          <p:nvPr>
            <p:ph idx="1"/>
          </p:nvPr>
        </p:nvSpPr>
        <p:spPr>
          <a:xfrm>
            <a:off x="684213" y="1844675"/>
            <a:ext cx="7926387" cy="1152525"/>
          </a:xfrm>
        </p:spPr>
        <p:txBody>
          <a:bodyPr/>
          <a:lstStyle/>
          <a:p>
            <a:r>
              <a:rPr lang="en-US" dirty="0" smtClean="0"/>
              <a:t>How to structure the user Interface code</a:t>
            </a:r>
          </a:p>
          <a:p>
            <a:r>
              <a:rPr lang="en-US" b="0" dirty="0" smtClean="0"/>
              <a:t>Standard approach: </a:t>
            </a:r>
          </a:p>
        </p:txBody>
      </p:sp>
      <p:pic>
        <p:nvPicPr>
          <p:cNvPr id="52228" name="Picture 2" descr="D:\Daten\dropboxFolder\My Dropbox\eclipseCon2011\praesentation\bilder\deviantArt\warn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" y="11366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feld 3"/>
          <p:cNvSpPr txBox="1">
            <a:spLocks noChangeArrowheads="1"/>
          </p:cNvSpPr>
          <p:nvPr/>
        </p:nvSpPr>
        <p:spPr bwMode="auto">
          <a:xfrm>
            <a:off x="6248400" y="5157788"/>
            <a:ext cx="208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/>
              <a:t>Define Behaviour</a:t>
            </a:r>
          </a:p>
        </p:txBody>
      </p:sp>
      <p:sp>
        <p:nvSpPr>
          <p:cNvPr id="52230" name="Textfeld 4"/>
          <p:cNvSpPr txBox="1">
            <a:spLocks noChangeArrowheads="1"/>
          </p:cNvSpPr>
          <p:nvPr/>
        </p:nvSpPr>
        <p:spPr bwMode="auto">
          <a:xfrm>
            <a:off x="6248400" y="3932238"/>
            <a:ext cx="1504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/>
              <a:t>Define Look</a:t>
            </a:r>
          </a:p>
        </p:txBody>
      </p:sp>
      <p:cxnSp>
        <p:nvCxnSpPr>
          <p:cNvPr id="52231" name="Gerade Verbindung mit Pfeil 9"/>
          <p:cNvCxnSpPr>
            <a:cxnSpLocks noChangeShapeType="1"/>
            <a:stCxn id="52230" idx="1"/>
          </p:cNvCxnSpPr>
          <p:nvPr/>
        </p:nvCxnSpPr>
        <p:spPr bwMode="auto">
          <a:xfrm flipH="1">
            <a:off x="4716463" y="4116388"/>
            <a:ext cx="1531937" cy="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2" name="Gerade Verbindung mit Pfeil 17"/>
          <p:cNvCxnSpPr>
            <a:cxnSpLocks noChangeShapeType="1"/>
            <a:stCxn id="52229" idx="1"/>
          </p:cNvCxnSpPr>
          <p:nvPr/>
        </p:nvCxnSpPr>
        <p:spPr bwMode="auto">
          <a:xfrm flipH="1">
            <a:off x="4716463" y="5341938"/>
            <a:ext cx="1531937" cy="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" name="Textfeld 2"/>
          <p:cNvSpPr txBox="1"/>
          <p:nvPr/>
        </p:nvSpPr>
        <p:spPr>
          <a:xfrm>
            <a:off x="7862880" y="3501008"/>
            <a:ext cx="12811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b="1" dirty="0" smtClean="0"/>
              <a:t>?</a:t>
            </a:r>
            <a:endParaRPr lang="en-US" sz="1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3600" b="1" smtClean="0">
                <a:solidFill>
                  <a:srgbClr val="275169"/>
                </a:solidFill>
              </a:rPr>
              <a:t>UI Code Structure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274" name="Inhaltsplatzhalter 2"/>
          <p:cNvSpPr>
            <a:spLocks noGrp="1"/>
          </p:cNvSpPr>
          <p:nvPr>
            <p:ph idx="1"/>
          </p:nvPr>
        </p:nvSpPr>
        <p:spPr>
          <a:xfrm>
            <a:off x="684213" y="1844675"/>
            <a:ext cx="7926387" cy="3675063"/>
          </a:xfrm>
        </p:spPr>
        <p:txBody>
          <a:bodyPr/>
          <a:lstStyle/>
          <a:p>
            <a:r>
              <a:rPr lang="en-US" smtClean="0"/>
              <a:t>Separation of concerns: MVP Pattern</a:t>
            </a:r>
            <a:endParaRPr lang="en-US" sz="1800" smtClean="0"/>
          </a:p>
        </p:txBody>
      </p:sp>
      <p:pic>
        <p:nvPicPr>
          <p:cNvPr id="54275" name="Picture 2" descr="D:\Daten\dropboxFolder\My Dropbox\eclipseCon2011\praesentation\bilder\deviantArt\ide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636838"/>
            <a:ext cx="4495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3600" b="1" smtClean="0">
                <a:solidFill>
                  <a:srgbClr val="275169"/>
                </a:solidFill>
              </a:rPr>
              <a:t>UI Code Structure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322" name="Inhaltsplatzhalter 2"/>
          <p:cNvSpPr>
            <a:spLocks noGrp="1"/>
          </p:cNvSpPr>
          <p:nvPr>
            <p:ph idx="1"/>
          </p:nvPr>
        </p:nvSpPr>
        <p:spPr>
          <a:xfrm>
            <a:off x="684213" y="1844675"/>
            <a:ext cx="7926387" cy="3675063"/>
          </a:xfrm>
        </p:spPr>
        <p:txBody>
          <a:bodyPr/>
          <a:lstStyle/>
          <a:p>
            <a:r>
              <a:rPr lang="en-US" smtClean="0"/>
              <a:t>Split up EditorPart</a:t>
            </a:r>
            <a:r>
              <a:rPr lang="en-US" sz="1800" smtClean="0"/>
              <a:t/>
            </a:r>
            <a:br>
              <a:rPr lang="en-US" sz="1800" smtClean="0"/>
            </a:br>
            <a:endParaRPr lang="en-US" sz="2400" smtClean="0"/>
          </a:p>
        </p:txBody>
      </p:sp>
      <p:pic>
        <p:nvPicPr>
          <p:cNvPr id="56323" name="Picture 2" descr="D:\Daten\dropboxFolder\My Dropbox\eclipseCon2011\praesentation\bilder\deviantArt\ide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924175"/>
            <a:ext cx="61944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3600" b="1" smtClean="0">
                <a:solidFill>
                  <a:srgbClr val="275169"/>
                </a:solidFill>
              </a:rPr>
              <a:t>UI Code Structure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8370" name="Inhaltsplatzhalter 2"/>
          <p:cNvSpPr>
            <a:spLocks noGrp="1"/>
          </p:cNvSpPr>
          <p:nvPr>
            <p:ph idx="1"/>
          </p:nvPr>
        </p:nvSpPr>
        <p:spPr>
          <a:xfrm>
            <a:off x="684213" y="1844675"/>
            <a:ext cx="7926387" cy="936625"/>
          </a:xfrm>
        </p:spPr>
        <p:txBody>
          <a:bodyPr/>
          <a:lstStyle/>
          <a:p>
            <a:r>
              <a:rPr lang="en-US" smtClean="0"/>
              <a:t>Which part should extend from the framework : </a:t>
            </a:r>
          </a:p>
        </p:txBody>
      </p:sp>
      <p:pic>
        <p:nvPicPr>
          <p:cNvPr id="58371" name="Picture 2" descr="D:\Daten\dropboxFolder\My Dropbox\eclipseCon2011\praesentation\bilder\deviantArt\warn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1119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924175"/>
            <a:ext cx="49688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3600" b="1" smtClean="0">
                <a:solidFill>
                  <a:srgbClr val="275169"/>
                </a:solidFill>
              </a:rPr>
              <a:t>UI Code Structure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844675"/>
            <a:ext cx="6048375" cy="3675063"/>
          </a:xfrm>
        </p:spPr>
        <p:txBody>
          <a:bodyPr/>
          <a:lstStyle/>
          <a:p>
            <a:pPr marL="342900" lvl="1" indent="-342900">
              <a:spcAft>
                <a:spcPts val="1425"/>
              </a:spcAft>
              <a:defRPr/>
            </a:pPr>
            <a:r>
              <a:rPr lang="en-US" sz="2400" b="1" smtClean="0">
                <a:ea typeface="+mn-ea"/>
                <a:cs typeface="+mn-cs"/>
              </a:rPr>
              <a:t>Straightforward approach: View </a:t>
            </a:r>
            <a:r>
              <a:rPr lang="en-US" sz="2400" smtClean="0">
                <a:ea typeface="+mn-ea"/>
                <a:cs typeface="+mn-cs"/>
              </a:rPr>
              <a:t>extends from the framework.</a:t>
            </a:r>
          </a:p>
          <a:p>
            <a:pPr marL="342900" lvl="1" indent="-342900">
              <a:spcAft>
                <a:spcPts val="1425"/>
              </a:spcAft>
              <a:defRPr/>
            </a:pPr>
            <a:r>
              <a:rPr lang="en-US" sz="2400" smtClean="0"/>
              <a:t>Delegate logic to presenter</a:t>
            </a:r>
          </a:p>
          <a:p>
            <a:pPr marL="342900" lvl="1" indent="-342900">
              <a:spcAft>
                <a:spcPts val="1425"/>
              </a:spcAft>
              <a:defRPr/>
            </a:pPr>
            <a:r>
              <a:rPr lang="en-US" sz="2400" smtClean="0">
                <a:ea typeface="+mn-ea"/>
                <a:cs typeface="+mn-cs"/>
              </a:rPr>
              <a:t>Easy to implement/refactor </a:t>
            </a:r>
          </a:p>
          <a:p>
            <a:pPr marL="342900" lvl="1" indent="-342900">
              <a:spcAft>
                <a:spcPts val="1425"/>
              </a:spcAft>
              <a:defRPr/>
            </a:pPr>
            <a:r>
              <a:rPr lang="en-US" sz="2400" smtClean="0"/>
              <a:t>Keeps integration with WindowBuilder</a:t>
            </a:r>
          </a:p>
          <a:p>
            <a:pPr marL="342900" lvl="1" indent="-342900">
              <a:spcAft>
                <a:spcPts val="1425"/>
              </a:spcAft>
              <a:defRPr/>
            </a:pPr>
            <a:endParaRPr lang="en-US" sz="2400" smtClean="0">
              <a:ea typeface="+mn-ea"/>
              <a:cs typeface="+mn-cs"/>
            </a:endParaRPr>
          </a:p>
          <a:p>
            <a:pPr marL="342900" lvl="1" indent="-342900">
              <a:spcAft>
                <a:spcPts val="1425"/>
              </a:spcAft>
              <a:defRPr/>
            </a:pPr>
            <a:endParaRPr lang="en-US" sz="2400" smtClean="0">
              <a:ea typeface="+mn-ea"/>
              <a:cs typeface="+mn-cs"/>
            </a:endParaRPr>
          </a:p>
          <a:p>
            <a:pPr marL="342900" lvl="1" indent="-342900">
              <a:spcAft>
                <a:spcPts val="1425"/>
              </a:spcAft>
              <a:defRPr/>
            </a:pPr>
            <a:r>
              <a:rPr lang="en-US" sz="2400" smtClean="0">
                <a:ea typeface="+mn-ea"/>
                <a:cs typeface="+mn-cs"/>
              </a:rPr>
              <a:t>However, too much delegation needed, complex indirection followed.</a:t>
            </a:r>
            <a:endParaRPr lang="en-US" sz="2400">
              <a:ea typeface="+mn-ea"/>
              <a:cs typeface="+mn-cs"/>
            </a:endParaRPr>
          </a:p>
        </p:txBody>
      </p:sp>
      <p:pic>
        <p:nvPicPr>
          <p:cNvPr id="60419" name="Picture 2" descr="D:\Daten\dropboxFolder\My Dropbox\eclipseCon2011\praesentation\bilder\deviantArt\warn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10906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2025" y="1844675"/>
            <a:ext cx="1277938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2" descr="D:\Daten\verwaltung\iks\eclipseCon2011\praesentation\bilder\wikipedia\525px-X_mark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6788" y="5470525"/>
            <a:ext cx="12192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3600" b="1" smtClean="0">
                <a:solidFill>
                  <a:srgbClr val="275169"/>
                </a:solidFill>
              </a:rPr>
              <a:t>UI Code Structure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844675"/>
            <a:ext cx="6048375" cy="3675063"/>
          </a:xfrm>
        </p:spPr>
        <p:txBody>
          <a:bodyPr/>
          <a:lstStyle/>
          <a:p>
            <a:pPr marL="342900" lvl="1" indent="-342900">
              <a:spcAft>
                <a:spcPts val="1425"/>
              </a:spcAft>
              <a:defRPr/>
            </a:pPr>
            <a:r>
              <a:rPr lang="en-US" sz="2400" b="1" dirty="0" smtClean="0">
                <a:ea typeface="+mn-ea"/>
                <a:cs typeface="+mn-cs"/>
              </a:rPr>
              <a:t>Presenter </a:t>
            </a:r>
            <a:r>
              <a:rPr lang="en-US" sz="2400" dirty="0" smtClean="0">
                <a:ea typeface="+mn-ea"/>
                <a:cs typeface="+mn-cs"/>
              </a:rPr>
              <a:t>extends from the framework.</a:t>
            </a:r>
          </a:p>
          <a:p>
            <a:pPr marL="342900" lvl="1" indent="-342900">
              <a:spcAft>
                <a:spcPts val="1425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 =&gt; framework supplies lifecycle hooks.</a:t>
            </a:r>
          </a:p>
          <a:p>
            <a:pPr marL="342900" lvl="1" indent="-342900">
              <a:spcAft>
                <a:spcPts val="1425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View is a standalone component. </a:t>
            </a:r>
          </a:p>
          <a:p>
            <a:pPr marL="342900" lvl="1" indent="-342900">
              <a:spcAft>
                <a:spcPts val="1425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Presenter simply delegates to the </a:t>
            </a:r>
            <a:r>
              <a:rPr lang="en-US" sz="2400" dirty="0" err="1" smtClean="0">
                <a:latin typeface="Courier New" pitchFamily="49" charset="0"/>
                <a:ea typeface="+mn-ea"/>
                <a:cs typeface="Courier New" pitchFamily="49" charset="0"/>
              </a:rPr>
              <a:t>createForm</a:t>
            </a:r>
            <a:r>
              <a:rPr lang="en-US" sz="2400" dirty="0" smtClean="0">
                <a:ea typeface="+mn-ea"/>
                <a:cs typeface="+mn-cs"/>
              </a:rPr>
              <a:t> method of the view</a:t>
            </a:r>
          </a:p>
          <a:p>
            <a:pPr marL="342900" lvl="1" indent="-342900">
              <a:spcAft>
                <a:spcPts val="1425"/>
              </a:spcAft>
              <a:defRPr/>
            </a:pPr>
            <a:r>
              <a:rPr lang="en-US" sz="2400" dirty="0" smtClean="0"/>
              <a:t>Workarounds needed to feed view to Window Builder</a:t>
            </a:r>
          </a:p>
          <a:p>
            <a:pPr marL="342900" lvl="1" indent="-342900">
              <a:spcAft>
                <a:spcPts val="1425"/>
              </a:spcAft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342900" lvl="1" indent="-342900">
              <a:spcAft>
                <a:spcPts val="1425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Special case: Dialogues</a:t>
            </a:r>
            <a:endParaRPr lang="en-US" sz="2400" dirty="0">
              <a:ea typeface="+mn-ea"/>
              <a:cs typeface="+mn-cs"/>
            </a:endParaRPr>
          </a:p>
        </p:txBody>
      </p:sp>
      <p:pic>
        <p:nvPicPr>
          <p:cNvPr id="62467" name="Picture 2" descr="D:\Daten\dropboxFolder\My Dropbox\eclipseCon2011\praesentation\bilder\deviantArt\ide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3900" y="1700213"/>
            <a:ext cx="12906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2" descr="D:\Daten\verwaltung\iks\eclipseCon2011\praesentation\bilder\wikipedia\500px-Green_check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2750" y="4935538"/>
            <a:ext cx="16970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503237"/>
          </a:xfrm>
        </p:spPr>
        <p:txBody>
          <a:bodyPr/>
          <a:lstStyle/>
          <a:p>
            <a:r>
              <a:rPr lang="en-US" sz="3600" b="1" smtClean="0">
                <a:solidFill>
                  <a:srgbClr val="275169"/>
                </a:solidFill>
              </a:rPr>
              <a:t>Core Challenges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06450" y="1989138"/>
            <a:ext cx="7256463" cy="3108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Structuring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code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of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complex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screens</a:t>
            </a: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latin typeface="+mn-lt"/>
              </a:rPr>
              <a:t>Concise</a:t>
            </a:r>
            <a:r>
              <a:rPr lang="de-DE" sz="2800" dirty="0">
                <a:latin typeface="+mn-lt"/>
              </a:rPr>
              <a:t> Definition </a:t>
            </a:r>
            <a:r>
              <a:rPr lang="de-DE" sz="2800" dirty="0" err="1">
                <a:latin typeface="+mn-lt"/>
              </a:rPr>
              <a:t>of</a:t>
            </a:r>
            <a:r>
              <a:rPr lang="de-DE" sz="2800" dirty="0">
                <a:latin typeface="+mn-lt"/>
              </a:rPr>
              <a:t> </a:t>
            </a:r>
            <a:r>
              <a:rPr lang="de-DE" sz="2800" b="1" dirty="0" err="1">
                <a:latin typeface="+mn-lt"/>
              </a:rPr>
              <a:t>numerous</a:t>
            </a:r>
            <a:r>
              <a:rPr lang="de-DE" sz="2800" b="1" dirty="0">
                <a:latin typeface="+mn-lt"/>
              </a:rPr>
              <a:t> UI </a:t>
            </a:r>
            <a:r>
              <a:rPr lang="de-DE" sz="2800" b="1" dirty="0" err="1">
                <a:latin typeface="+mn-lt"/>
              </a:rPr>
              <a:t>rules</a:t>
            </a:r>
            <a:endParaRPr lang="de-DE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Consider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specifics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of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distributed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Validation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Quality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assurance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in a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complex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project</a:t>
            </a: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4515" name="Picture 2" descr="D:\Daten\verwaltung\iks\eclipseCon2011\praesentation\bilder\wikipedia\500px-Green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1816100"/>
            <a:ext cx="741362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2" descr="D:\Daten\dropboxFolder\My Dropbox\eclipseCon2011\praesentation\bilder\flickr\feder_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4538" y="2654300"/>
            <a:ext cx="620712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884238" y="1412875"/>
            <a:ext cx="748982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/>
          <a:lstStyle/>
          <a:p>
            <a:pPr defTabSz="449263" hangingPunct="0">
              <a:spcBef>
                <a:spcPts val="36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defTabSz="449263" hangingPunct="0">
              <a:spcBef>
                <a:spcPts val="36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Tickling the shoulders of giants</a:t>
            </a:r>
          </a:p>
          <a:p>
            <a:pPr defTabSz="449263" hangingPunct="0">
              <a:spcBef>
                <a:spcPts val="36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defTabSz="449263" hangingPunct="0">
              <a:spcBef>
                <a:spcPts val="36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An internal client for financial services based on Eclipse RCP</a:t>
            </a:r>
            <a:endParaRPr lang="de-DE" sz="32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defTabSz="449263" hangingPunct="0">
              <a:spcBef>
                <a:spcPts val="36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800" b="1">
              <a:solidFill>
                <a:srgbClr val="000000"/>
              </a:solidFill>
            </a:endParaRPr>
          </a:p>
          <a:p>
            <a:pPr defTabSz="449263" hangingPunct="0">
              <a:spcBef>
                <a:spcPts val="36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800">
              <a:solidFill>
                <a:srgbClr val="000000"/>
              </a:solidFill>
            </a:endParaRPr>
          </a:p>
          <a:p>
            <a:pPr defTabSz="449263" hangingPunct="0">
              <a:spcBef>
                <a:spcPts val="36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>
                <a:solidFill>
                  <a:srgbClr val="000000"/>
                </a:solidFill>
              </a:rPr>
              <a:t>04.11.2011</a:t>
            </a:r>
          </a:p>
        </p:txBody>
      </p:sp>
      <p:sp>
        <p:nvSpPr>
          <p:cNvPr id="29698" name="Textfeld 1"/>
          <p:cNvSpPr txBox="1">
            <a:spLocks noChangeArrowheads="1"/>
          </p:cNvSpPr>
          <p:nvPr/>
        </p:nvSpPr>
        <p:spPr bwMode="auto">
          <a:xfrm>
            <a:off x="539750" y="5749925"/>
            <a:ext cx="41497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>
                <a:solidFill>
                  <a:srgbClr val="000000"/>
                </a:solidFill>
              </a:rPr>
              <a:t>Holger </a:t>
            </a:r>
            <a:r>
              <a:rPr lang="en-US" sz="2400">
                <a:solidFill>
                  <a:srgbClr val="000000"/>
                </a:solidFill>
              </a:rPr>
              <a:t>Grosse-Plankermann</a:t>
            </a:r>
          </a:p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>
                <a:solidFill>
                  <a:srgbClr val="000000"/>
                </a:solidFill>
              </a:rPr>
              <a:t>h.grosse-plankermann@iks-gmbh.com</a:t>
            </a:r>
          </a:p>
        </p:txBody>
      </p:sp>
      <p:pic>
        <p:nvPicPr>
          <p:cNvPr id="29699" name="Picture 2" descr="D:\Daten\dropboxFolder\My Dropbox\eclipseCon2011\praesentation\bilder\eclipse\336x2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076700"/>
            <a:ext cx="294163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369888" y="947738"/>
            <a:ext cx="78549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275169"/>
                </a:solidFill>
              </a:rPr>
              <a:t>Building industry solutions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8137525" cy="647700"/>
          </a:xfrm>
        </p:spPr>
        <p:txBody>
          <a:bodyPr/>
          <a:lstStyle/>
          <a:p>
            <a:pPr lvl="1">
              <a:defRPr/>
            </a:pPr>
            <a:r>
              <a:rPr lang="en-US" sz="3600" b="1" dirty="0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2. UI Rules and </a:t>
            </a:r>
            <a:r>
              <a:rPr lang="en-US" sz="3600" b="1" dirty="0" err="1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JFace</a:t>
            </a:r>
            <a:r>
              <a:rPr lang="en-US" sz="3600" b="1" dirty="0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Databinding</a:t>
            </a:r>
            <a:endParaRPr lang="en-US" sz="3600" b="1" dirty="0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6562" name="Inhaltsplatzhalter 2"/>
          <p:cNvSpPr>
            <a:spLocks noGrp="1"/>
          </p:cNvSpPr>
          <p:nvPr>
            <p:ph idx="1"/>
          </p:nvPr>
        </p:nvSpPr>
        <p:spPr>
          <a:xfrm>
            <a:off x="684213" y="1844675"/>
            <a:ext cx="7926387" cy="936625"/>
          </a:xfrm>
        </p:spPr>
        <p:txBody>
          <a:bodyPr/>
          <a:lstStyle/>
          <a:p>
            <a:r>
              <a:rPr lang="en-US" sz="3200" dirty="0" err="1"/>
              <a:t>Behaviour</a:t>
            </a:r>
            <a:r>
              <a:rPr lang="en-US" sz="3200" dirty="0"/>
              <a:t> </a:t>
            </a:r>
            <a:r>
              <a:rPr lang="en-US" sz="3200" dirty="0" smtClean="0"/>
              <a:t>Rules:</a:t>
            </a:r>
            <a:endParaRPr lang="en-US" sz="3200" dirty="0"/>
          </a:p>
          <a:p>
            <a:r>
              <a:rPr lang="en-US" dirty="0" err="1" smtClean="0"/>
              <a:t>Behaviour</a:t>
            </a:r>
            <a:r>
              <a:rPr lang="en-US" dirty="0" smtClean="0"/>
              <a:t> that is triggered when a user keys in a specific value.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Mostly specific to only one Use Case</a:t>
            </a:r>
          </a:p>
          <a:p>
            <a:r>
              <a:rPr lang="en-US" dirty="0" smtClean="0"/>
              <a:t>Commands/Actions too cumbersome in that context</a:t>
            </a:r>
          </a:p>
        </p:txBody>
      </p:sp>
      <p:pic>
        <p:nvPicPr>
          <p:cNvPr id="66563" name="Picture 2" descr="D:\Daten\dropboxFolder\My Dropbox\eclipseCon2011\praesentation\bilder\deviantArt\warn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175" y="3396977"/>
            <a:ext cx="45275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8137525" cy="647700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2. UI Rules and JFace Databinding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610" name="Inhaltsplatzhalter 2"/>
          <p:cNvSpPr>
            <a:spLocks noGrp="1"/>
          </p:cNvSpPr>
          <p:nvPr>
            <p:ph idx="1"/>
          </p:nvPr>
        </p:nvSpPr>
        <p:spPr>
          <a:xfrm>
            <a:off x="684213" y="1844675"/>
            <a:ext cx="7926387" cy="936625"/>
          </a:xfrm>
        </p:spPr>
        <p:txBody>
          <a:bodyPr/>
          <a:lstStyle/>
          <a:p>
            <a:r>
              <a:rPr lang="en-US" dirty="0" err="1" smtClean="0"/>
              <a:t>JFace</a:t>
            </a:r>
            <a:r>
              <a:rPr lang="en-US" dirty="0" smtClean="0"/>
              <a:t> </a:t>
            </a:r>
            <a:r>
              <a:rPr lang="en-US" dirty="0" err="1" smtClean="0"/>
              <a:t>Databinding</a:t>
            </a:r>
            <a:r>
              <a:rPr lang="en-US" dirty="0" smtClean="0"/>
              <a:t> for UI State definition</a:t>
            </a:r>
            <a:br>
              <a:rPr lang="en-US" dirty="0" smtClean="0"/>
            </a:br>
            <a:r>
              <a:rPr lang="en-US" b="0" dirty="0" smtClean="0"/>
              <a:t>Model „single source of truth“</a:t>
            </a:r>
          </a:p>
          <a:p>
            <a:r>
              <a:rPr lang="en-US" dirty="0" smtClean="0"/>
              <a:t>Concise and central definition of bindings </a:t>
            </a:r>
          </a:p>
          <a:p>
            <a:r>
              <a:rPr lang="en-US" sz="2000" b="0" dirty="0" smtClean="0"/>
              <a:t>public void </a:t>
            </a:r>
            <a:r>
              <a:rPr lang="en-US" sz="2000" b="0" dirty="0" err="1" smtClean="0"/>
              <a:t>initDataBindings</a:t>
            </a:r>
            <a:r>
              <a:rPr lang="en-US" sz="2000" b="0" dirty="0" smtClean="0"/>
              <a:t>() {</a:t>
            </a:r>
          </a:p>
          <a:p>
            <a:r>
              <a:rPr lang="en-US" sz="2000" b="0" dirty="0" smtClean="0"/>
              <a:t>	</a:t>
            </a:r>
            <a:r>
              <a:rPr lang="en-US" sz="2000" b="0" dirty="0" err="1" smtClean="0"/>
              <a:t>binder.bindBeanToText</a:t>
            </a:r>
            <a:r>
              <a:rPr lang="en-US" sz="2000" b="0" dirty="0" smtClean="0"/>
              <a:t>("model.name", </a:t>
            </a:r>
            <a:r>
              <a:rPr lang="en-US" sz="2000" b="0" dirty="0" err="1" smtClean="0"/>
              <a:t>view.getTxtName</a:t>
            </a:r>
            <a:r>
              <a:rPr lang="en-US" sz="2000" b="0" dirty="0" smtClean="0"/>
              <a:t>());</a:t>
            </a:r>
          </a:p>
          <a:p>
            <a:r>
              <a:rPr lang="en-US" sz="2000" b="0" dirty="0" smtClean="0"/>
              <a:t>  }</a:t>
            </a:r>
            <a:endParaRPr lang="en-US" dirty="0" smtClean="0"/>
          </a:p>
          <a:p>
            <a:r>
              <a:rPr lang="en-US" dirty="0" smtClean="0"/>
              <a:t>UI </a:t>
            </a:r>
            <a:r>
              <a:rPr lang="en-US" dirty="0" err="1" smtClean="0"/>
              <a:t>Behaviour</a:t>
            </a:r>
            <a:r>
              <a:rPr lang="en-US" dirty="0" smtClean="0"/>
              <a:t> Rules should be defined similarly!</a:t>
            </a:r>
            <a:br>
              <a:rPr lang="en-US" dirty="0" smtClean="0"/>
            </a:br>
            <a:r>
              <a:rPr lang="en-US" b="0" dirty="0" smtClean="0"/>
              <a:t>No out-of-the-box solution available!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b="0" dirty="0" smtClean="0"/>
          </a:p>
          <a:p>
            <a:endParaRPr lang="en-US" dirty="0" smtClean="0"/>
          </a:p>
        </p:txBody>
      </p:sp>
      <p:pic>
        <p:nvPicPr>
          <p:cNvPr id="68611" name="Picture 2" descr="D:\Daten\dropboxFolder\My Dropbox\eclipseCon2011\praesentation\bilder\deviantArt\warn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Inhaltsplatzhalter 2"/>
          <p:cNvSpPr>
            <a:spLocks noGrp="1"/>
          </p:cNvSpPr>
          <p:nvPr>
            <p:ph idx="1"/>
          </p:nvPr>
        </p:nvSpPr>
        <p:spPr>
          <a:xfrm>
            <a:off x="684213" y="1844675"/>
            <a:ext cx="7926387" cy="576263"/>
          </a:xfrm>
        </p:spPr>
        <p:txBody>
          <a:bodyPr/>
          <a:lstStyle/>
          <a:p>
            <a:r>
              <a:rPr lang="en-US" smtClean="0"/>
              <a:t>We implemented a BindableAction</a:t>
            </a:r>
          </a:p>
        </p:txBody>
      </p:sp>
      <p:pic>
        <p:nvPicPr>
          <p:cNvPr id="70658" name="Picture 2" descr="D:\Daten\dropboxFolder\My Dropbox\eclipseCon2011\praesentation\bilder\deviantArt\ide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8137525" cy="647700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3600" b="1" smtClean="0">
                <a:solidFill>
                  <a:srgbClr val="275169"/>
                </a:solidFill>
              </a:rPr>
              <a:t>UI Rules and JFace Databinding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96" y="2482952"/>
            <a:ext cx="4783088" cy="41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Inhaltsplatzhalter 2"/>
          <p:cNvSpPr>
            <a:spLocks noGrp="1"/>
          </p:cNvSpPr>
          <p:nvPr>
            <p:ph idx="1"/>
          </p:nvPr>
        </p:nvSpPr>
        <p:spPr>
          <a:xfrm>
            <a:off x="684213" y="1844675"/>
            <a:ext cx="8135937" cy="576263"/>
          </a:xfrm>
        </p:spPr>
        <p:txBody>
          <a:bodyPr/>
          <a:lstStyle/>
          <a:p>
            <a:r>
              <a:rPr lang="en-US" dirty="0" smtClean="0"/>
              <a:t>Complete UI </a:t>
            </a:r>
            <a:r>
              <a:rPr lang="en-US" dirty="0" smtClean="0">
                <a:solidFill>
                  <a:srgbClr val="0070C0"/>
                </a:solidFill>
              </a:rPr>
              <a:t>state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rgbClr val="00B050"/>
                </a:solidFill>
              </a:rPr>
              <a:t>behaviour</a:t>
            </a:r>
            <a:r>
              <a:rPr lang="en-US" dirty="0" smtClean="0"/>
              <a:t> definition in one place in a „declarative“ and clean way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Generation based on model easily possible</a:t>
            </a:r>
          </a:p>
        </p:txBody>
      </p:sp>
      <p:pic>
        <p:nvPicPr>
          <p:cNvPr id="72706" name="Picture 2" descr="D:\Daten\dropboxFolder\My Dropbox\eclipseCon2011\praesentation\bilder\deviantArt\ide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8137525" cy="647700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3600" b="1" smtClean="0">
                <a:solidFill>
                  <a:srgbClr val="275169"/>
                </a:solidFill>
              </a:rPr>
              <a:t>UI Rules and JFace Databinding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708" name="Textfeld 6"/>
          <p:cNvSpPr txBox="1">
            <a:spLocks noChangeArrowheads="1"/>
          </p:cNvSpPr>
          <p:nvPr/>
        </p:nvSpPr>
        <p:spPr bwMode="auto">
          <a:xfrm>
            <a:off x="754063" y="2843213"/>
            <a:ext cx="7490345" cy="2862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 err="1"/>
              <a:t>public</a:t>
            </a:r>
            <a:r>
              <a:rPr lang="de-DE" b="1" dirty="0"/>
              <a:t> </a:t>
            </a:r>
            <a:r>
              <a:rPr lang="de-DE" b="1" dirty="0" err="1"/>
              <a:t>void</a:t>
            </a:r>
            <a:r>
              <a:rPr lang="de-DE" b="1" dirty="0"/>
              <a:t> </a:t>
            </a:r>
            <a:r>
              <a:rPr lang="de-DE" b="1" dirty="0" err="1"/>
              <a:t>initDataBindings</a:t>
            </a:r>
            <a:r>
              <a:rPr lang="de-DE" b="1" dirty="0"/>
              <a:t>() {</a:t>
            </a:r>
          </a:p>
          <a:p>
            <a:r>
              <a:rPr lang="en-US" sz="1600" dirty="0"/>
              <a:t>  binder = new </a:t>
            </a:r>
            <a:r>
              <a:rPr lang="en-US" sz="1600" dirty="0" err="1"/>
              <a:t>BindingUtil</a:t>
            </a:r>
            <a:r>
              <a:rPr lang="en-US" sz="1600" dirty="0"/>
              <a:t>(new </a:t>
            </a:r>
            <a:r>
              <a:rPr lang="en-US" sz="1600" dirty="0" err="1"/>
              <a:t>DataBindingContext</a:t>
            </a:r>
            <a:r>
              <a:rPr lang="en-US" sz="1600" dirty="0"/>
              <a:t>(), this);</a:t>
            </a:r>
          </a:p>
          <a:p>
            <a:endParaRPr lang="en-US" sz="1600" dirty="0"/>
          </a:p>
          <a:p>
            <a:r>
              <a:rPr lang="de-DE" sz="1600" dirty="0">
                <a:solidFill>
                  <a:srgbClr val="FF0000"/>
                </a:solidFill>
              </a:rPr>
              <a:t>  </a:t>
            </a:r>
            <a:r>
              <a:rPr lang="de-DE" sz="1600" dirty="0" err="1">
                <a:solidFill>
                  <a:srgbClr val="0070C0"/>
                </a:solidFill>
              </a:rPr>
              <a:t>binder.bindBeanToText</a:t>
            </a:r>
            <a:r>
              <a:rPr lang="de-DE" sz="1600" dirty="0">
                <a:solidFill>
                  <a:srgbClr val="0070C0"/>
                </a:solidFill>
              </a:rPr>
              <a:t>("presenter.gp.name1", view.getTxtName1());</a:t>
            </a:r>
          </a:p>
          <a:p>
            <a:r>
              <a:rPr lang="de-DE" sz="1600" dirty="0">
                <a:solidFill>
                  <a:srgbClr val="0070C0"/>
                </a:solidFill>
              </a:rPr>
              <a:t>  </a:t>
            </a:r>
            <a:r>
              <a:rPr lang="de-DE" sz="1600" dirty="0" err="1">
                <a:solidFill>
                  <a:srgbClr val="0070C0"/>
                </a:solidFill>
              </a:rPr>
              <a:t>binder.bindBeanToCombo</a:t>
            </a:r>
            <a:r>
              <a:rPr lang="de-DE" sz="1600" dirty="0">
                <a:solidFill>
                  <a:srgbClr val="0070C0"/>
                </a:solidFill>
              </a:rPr>
              <a:t>("</a:t>
            </a:r>
            <a:r>
              <a:rPr lang="de-DE" sz="1600" dirty="0" err="1">
                <a:solidFill>
                  <a:srgbClr val="0070C0"/>
                </a:solidFill>
              </a:rPr>
              <a:t>presenter.gp.anredeFachId</a:t>
            </a:r>
            <a:r>
              <a:rPr lang="de-DE" sz="1600" dirty="0">
                <a:solidFill>
                  <a:srgbClr val="0070C0"/>
                </a:solidFill>
              </a:rPr>
              <a:t>", </a:t>
            </a:r>
            <a:r>
              <a:rPr lang="de-DE" sz="1600" dirty="0" err="1">
                <a:solidFill>
                  <a:srgbClr val="0070C0"/>
                </a:solidFill>
              </a:rPr>
              <a:t>view.getCvAnrede</a:t>
            </a:r>
            <a:r>
              <a:rPr lang="de-DE" sz="1600" dirty="0">
                <a:solidFill>
                  <a:srgbClr val="0070C0"/>
                </a:solidFill>
              </a:rPr>
              <a:t>());</a:t>
            </a:r>
          </a:p>
          <a:p>
            <a:r>
              <a:rPr lang="de-DE" sz="1600" dirty="0">
                <a:solidFill>
                  <a:srgbClr val="00B050"/>
                </a:solidFill>
              </a:rPr>
              <a:t>  </a:t>
            </a:r>
            <a:r>
              <a:rPr lang="de-DE" sz="1600" dirty="0" err="1">
                <a:solidFill>
                  <a:srgbClr val="00B050"/>
                </a:solidFill>
              </a:rPr>
              <a:t>binder.bindAction</a:t>
            </a:r>
            <a:r>
              <a:rPr lang="de-DE" sz="1600" dirty="0">
                <a:solidFill>
                  <a:srgbClr val="00B050"/>
                </a:solidFill>
              </a:rPr>
              <a:t>(„</a:t>
            </a:r>
            <a:r>
              <a:rPr lang="de-DE" sz="1600" dirty="0" err="1">
                <a:solidFill>
                  <a:srgbClr val="00B050"/>
                </a:solidFill>
              </a:rPr>
              <a:t>presenter.gp.lieferantenstatusAktiv</a:t>
            </a:r>
            <a:r>
              <a:rPr lang="de-DE" sz="1600" dirty="0">
                <a:solidFill>
                  <a:srgbClr val="00B050"/>
                </a:solidFill>
              </a:rPr>
              <a:t>", </a:t>
            </a:r>
            <a:r>
              <a:rPr lang="de-DE" sz="1600" dirty="0" err="1">
                <a:solidFill>
                  <a:srgbClr val="00B050"/>
                </a:solidFill>
              </a:rPr>
              <a:t>new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BindableAction</a:t>
            </a:r>
            <a:r>
              <a:rPr lang="de-DE" sz="1600" dirty="0">
                <a:solidFill>
                  <a:srgbClr val="00B050"/>
                </a:solidFill>
              </a:rPr>
              <a:t>() {</a:t>
            </a:r>
          </a:p>
          <a:p>
            <a:r>
              <a:rPr lang="de-DE" sz="1600" dirty="0">
                <a:solidFill>
                  <a:srgbClr val="00B050"/>
                </a:solidFill>
              </a:rPr>
              <a:t>     </a:t>
            </a:r>
            <a:r>
              <a:rPr lang="de-DE" sz="1600" dirty="0" err="1">
                <a:solidFill>
                  <a:srgbClr val="00B050"/>
                </a:solidFill>
              </a:rPr>
              <a:t>public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void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run</a:t>
            </a:r>
            <a:r>
              <a:rPr lang="de-DE" sz="1600" dirty="0">
                <a:solidFill>
                  <a:srgbClr val="00B050"/>
                </a:solidFill>
              </a:rPr>
              <a:t>() {</a:t>
            </a:r>
          </a:p>
          <a:p>
            <a:r>
              <a:rPr lang="de-DE" sz="1600" dirty="0">
                <a:solidFill>
                  <a:srgbClr val="00B050"/>
                </a:solidFill>
              </a:rPr>
              <a:t>        </a:t>
            </a:r>
            <a:r>
              <a:rPr lang="de-DE" sz="1600" dirty="0" err="1">
                <a:solidFill>
                  <a:srgbClr val="00B050"/>
                </a:solidFill>
              </a:rPr>
              <a:t>clearTable</a:t>
            </a:r>
            <a:r>
              <a:rPr lang="de-DE" sz="1600" dirty="0">
                <a:solidFill>
                  <a:srgbClr val="00B050"/>
                </a:solidFill>
              </a:rPr>
              <a:t>();</a:t>
            </a:r>
          </a:p>
          <a:p>
            <a:r>
              <a:rPr lang="de-DE" sz="1600" dirty="0">
                <a:solidFill>
                  <a:srgbClr val="00B050"/>
                </a:solidFill>
              </a:rPr>
              <a:t>     }</a:t>
            </a:r>
          </a:p>
          <a:p>
            <a:r>
              <a:rPr lang="de-DE" sz="1600" dirty="0">
                <a:solidFill>
                  <a:srgbClr val="00B050"/>
                </a:solidFill>
              </a:rPr>
              <a:t>   );</a:t>
            </a:r>
          </a:p>
          <a:p>
            <a:r>
              <a:rPr lang="de-DE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503237"/>
          </a:xfrm>
        </p:spPr>
        <p:txBody>
          <a:bodyPr/>
          <a:lstStyle/>
          <a:p>
            <a:r>
              <a:rPr lang="en-US" sz="3600" b="1" smtClean="0">
                <a:solidFill>
                  <a:srgbClr val="275169"/>
                </a:solidFill>
              </a:rPr>
              <a:t>Core Challenges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06450" y="1989138"/>
            <a:ext cx="7256463" cy="3108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Structuring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code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of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complex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screens</a:t>
            </a: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Concise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Definition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of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numerous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UI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rules</a:t>
            </a: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latin typeface="+mn-lt"/>
              </a:rPr>
              <a:t>Consider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specifics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of</a:t>
            </a:r>
            <a:r>
              <a:rPr lang="de-DE" sz="2800" dirty="0">
                <a:latin typeface="+mn-lt"/>
              </a:rPr>
              <a:t> </a:t>
            </a:r>
            <a:r>
              <a:rPr lang="de-DE" sz="2800" b="1" dirty="0" err="1">
                <a:latin typeface="+mn-lt"/>
              </a:rPr>
              <a:t>distributed</a:t>
            </a:r>
            <a:r>
              <a:rPr lang="de-DE" sz="2800" b="1" dirty="0">
                <a:latin typeface="+mn-lt"/>
              </a:rPr>
              <a:t> Validation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Quality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assurance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in a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complex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project</a:t>
            </a: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4755" name="Picture 2" descr="D:\Daten\verwaltung\iks\eclipseCon2011\praesentation\bilder\wikipedia\500px-Green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1816100"/>
            <a:ext cx="741362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2" descr="D:\Daten\dropboxFolder\My Dropbox\eclipseCon2011\praesentation\bilder\flickr\feder_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4538" y="3573463"/>
            <a:ext cx="62071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2" descr="D:\Daten\verwaltung\iks\eclipseCon2011\praesentation\bilder\wikipedia\500px-Green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4213" y="2709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3. Validation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6802" name="Picture 2" descr="D:\Daten\dropboxFolder\My Dropbox\eclipseCon2011\praesentation\bilder\deviantArt\warn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788988" y="4183063"/>
          <a:ext cx="6951240" cy="1478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42129"/>
                <a:gridCol w="2076863"/>
                <a:gridCol w="2232248"/>
              </a:tblGrid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Client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Backend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Time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validation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On</a:t>
                      </a:r>
                      <a:r>
                        <a:rPr lang="de-DE" baseline="0" dirty="0" smtClean="0"/>
                        <a:t> Input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On Save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Amount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validation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Specific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input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step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Complete</a:t>
                      </a:r>
                      <a:r>
                        <a:rPr lang="de-DE" dirty="0" smtClean="0"/>
                        <a:t> Model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Focus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validation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Speed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Complete</a:t>
                      </a:r>
                      <a:r>
                        <a:rPr lang="de-DE" baseline="0" dirty="0" smtClean="0"/>
                        <a:t> Validation</a:t>
                      </a:r>
                      <a:endParaRPr lang="de-DE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68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746250"/>
            <a:ext cx="601503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3. Validation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6802" name="Picture 2" descr="D:\Daten\dropboxFolder\My Dropbox\eclipseCon2011\praesentation\bilder\deviantArt\warn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484188" y="5301208"/>
            <a:ext cx="761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/>
              <a:t>Complex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deep</a:t>
            </a:r>
            <a:r>
              <a:rPr lang="de-DE" sz="2800" b="1" dirty="0" smtClean="0"/>
              <a:t> Validation Rules</a:t>
            </a:r>
            <a:endParaRPr lang="de-DE" sz="28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1688"/>
            <a:ext cx="8784976" cy="295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7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Inhaltsplatzhalter 2"/>
          <p:cNvSpPr>
            <a:spLocks noGrp="1"/>
          </p:cNvSpPr>
          <p:nvPr>
            <p:ph idx="1"/>
          </p:nvPr>
        </p:nvSpPr>
        <p:spPr>
          <a:xfrm>
            <a:off x="684213" y="1844675"/>
            <a:ext cx="7926387" cy="936625"/>
          </a:xfrm>
        </p:spPr>
        <p:txBody>
          <a:bodyPr/>
          <a:lstStyle/>
          <a:p>
            <a:r>
              <a:rPr lang="en-US" dirty="0" smtClean="0"/>
              <a:t>Validation Rules should be reused on client and backend side. </a:t>
            </a:r>
            <a:br>
              <a:rPr lang="en-US" dirty="0" smtClean="0"/>
            </a:br>
            <a:r>
              <a:rPr lang="en-US" b="0" dirty="0" smtClean="0"/>
              <a:t>Large intersection between rule types</a:t>
            </a:r>
          </a:p>
          <a:p>
            <a:r>
              <a:rPr lang="en-US" dirty="0" smtClean="0"/>
              <a:t>Validation Rules too complex for </a:t>
            </a:r>
            <a:r>
              <a:rPr lang="en-US" dirty="0" err="1" smtClean="0"/>
              <a:t>JFace</a:t>
            </a:r>
            <a:r>
              <a:rPr lang="en-US" dirty="0" smtClean="0"/>
              <a:t> Validation alone</a:t>
            </a:r>
            <a:br>
              <a:rPr lang="en-US" dirty="0" smtClean="0"/>
            </a:br>
            <a:r>
              <a:rPr lang="en-US" b="0" dirty="0" smtClean="0"/>
              <a:t>e.g. Validations across domain model</a:t>
            </a:r>
          </a:p>
          <a:p>
            <a:endParaRPr lang="en-US" dirty="0" smtClean="0"/>
          </a:p>
          <a:p>
            <a:r>
              <a:rPr lang="en-US" dirty="0" smtClean="0"/>
              <a:t>=&gt; Tie Validation Rules to the model.</a:t>
            </a:r>
            <a:endParaRPr lang="en-US" b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3. Validation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8851" name="Picture 2" descr="D:\Daten\dropboxFolder\My Dropbox\eclipseCon2011\praesentation\bilder\deviantArt\warn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2133600"/>
            <a:ext cx="71818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</a:rPr>
              <a:t>3. Validation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0899" name="Inhaltsplatzhalter 2"/>
          <p:cNvSpPr>
            <a:spLocks noGrp="1"/>
          </p:cNvSpPr>
          <p:nvPr>
            <p:ph idx="1"/>
          </p:nvPr>
        </p:nvSpPr>
        <p:spPr>
          <a:xfrm>
            <a:off x="684213" y="1844675"/>
            <a:ext cx="7926387" cy="576263"/>
          </a:xfrm>
        </p:spPr>
        <p:txBody>
          <a:bodyPr/>
          <a:lstStyle/>
          <a:p>
            <a:r>
              <a:rPr lang="en-US" smtClean="0"/>
              <a:t>Using custom Validator </a:t>
            </a:r>
            <a:br>
              <a:rPr lang="en-US" smtClean="0"/>
            </a:b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80900" name="Picture 2" descr="D:\Daten\dropboxFolder\My Dropbox\eclipseCon2011\praesentation\bilder\deviantArt\ide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pPr lvl="1">
              <a:defRPr/>
            </a:pPr>
            <a:r>
              <a:rPr lang="en-US" sz="3600" b="1" dirty="0" smtClean="0">
                <a:solidFill>
                  <a:srgbClr val="275169"/>
                </a:solidFill>
              </a:rPr>
              <a:t>3. Validation</a:t>
            </a:r>
            <a:endParaRPr lang="en-US" sz="3600" b="1" dirty="0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946" name="Inhaltsplatzhalter 2"/>
          <p:cNvSpPr>
            <a:spLocks noGrp="1"/>
          </p:cNvSpPr>
          <p:nvPr>
            <p:ph idx="1"/>
          </p:nvPr>
        </p:nvSpPr>
        <p:spPr>
          <a:xfrm>
            <a:off x="684213" y="2456309"/>
            <a:ext cx="7632203" cy="3060923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smtClean="0"/>
              <a:t>public interface </a:t>
            </a:r>
            <a:r>
              <a:rPr lang="en-US" sz="2000" dirty="0" err="1" smtClean="0"/>
              <a:t>IPerson</a:t>
            </a:r>
            <a:r>
              <a:rPr lang="en-US" sz="2000" dirty="0" smtClean="0"/>
              <a:t> {</a:t>
            </a:r>
          </a:p>
          <a:p>
            <a:r>
              <a:rPr lang="en-US" sz="2000" b="0" dirty="0" smtClean="0"/>
              <a:t>	@</a:t>
            </a:r>
            <a:r>
              <a:rPr lang="en-US" sz="2000" b="0" dirty="0" err="1" smtClean="0"/>
              <a:t>ValidationRules</a:t>
            </a:r>
            <a:r>
              <a:rPr lang="en-US" sz="2000" b="0" dirty="0" smtClean="0"/>
              <a:t>( {</a:t>
            </a:r>
          </a:p>
          <a:p>
            <a:r>
              <a:rPr lang="en-US" sz="2000" b="0" dirty="0" smtClean="0"/>
              <a:t>		@</a:t>
            </a:r>
            <a:r>
              <a:rPr lang="en-US" sz="2000" b="0" dirty="0" err="1" smtClean="0"/>
              <a:t>ValidationRule</a:t>
            </a:r>
            <a:r>
              <a:rPr lang="en-US" sz="2000" b="0" dirty="0" smtClean="0"/>
              <a:t>(</a:t>
            </a:r>
            <a:r>
              <a:rPr lang="en-US" sz="2000" b="0" dirty="0" err="1" smtClean="0"/>
              <a:t>classOfRule</a:t>
            </a:r>
            <a:r>
              <a:rPr lang="en-US" sz="2000" b="0" dirty="0" smtClean="0"/>
              <a:t> = </a:t>
            </a:r>
            <a:r>
              <a:rPr lang="en-US" sz="2000" b="0" dirty="0" err="1" smtClean="0"/>
              <a:t>NameRule.class</a:t>
            </a:r>
            <a:r>
              <a:rPr lang="en-US" sz="2000" b="0" dirty="0" smtClean="0"/>
              <a:t>,</a:t>
            </a:r>
            <a:br>
              <a:rPr lang="en-US" sz="2000" b="0" dirty="0" smtClean="0"/>
            </a:br>
            <a:r>
              <a:rPr lang="en-US" sz="2000" b="0" dirty="0" smtClean="0"/>
              <a:t> 		</a:t>
            </a:r>
            <a:r>
              <a:rPr lang="en-US" sz="2000" b="0" dirty="0" err="1" smtClean="0"/>
              <a:t>errorCode</a:t>
            </a:r>
            <a:r>
              <a:rPr lang="en-US" sz="2000" b="0" dirty="0" smtClean="0"/>
              <a:t> = "</a:t>
            </a:r>
            <a:r>
              <a:rPr lang="en-US" sz="2000" b="0" dirty="0" err="1" smtClean="0"/>
              <a:t>name.invalid</a:t>
            </a:r>
            <a:r>
              <a:rPr lang="en-US" sz="2000" b="0" dirty="0" smtClean="0"/>
              <a:t>", </a:t>
            </a:r>
            <a:r>
              <a:rPr lang="en-US" sz="2000" b="0" dirty="0" err="1" smtClean="0"/>
              <a:t>affectedAttributes</a:t>
            </a:r>
            <a:r>
              <a:rPr lang="en-US" sz="2000" b="0" dirty="0" smtClean="0"/>
              <a:t> = "name")</a:t>
            </a:r>
          </a:p>
          <a:p>
            <a:r>
              <a:rPr lang="en-US" sz="2000" b="0" dirty="0" smtClean="0"/>
              <a:t>	})</a:t>
            </a:r>
          </a:p>
          <a:p>
            <a:r>
              <a:rPr lang="en-US" sz="2000" b="0" dirty="0" smtClean="0"/>
              <a:t>	void </a:t>
            </a:r>
            <a:r>
              <a:rPr lang="en-US" sz="2000" b="0" dirty="0" err="1" smtClean="0"/>
              <a:t>setName</a:t>
            </a:r>
            <a:r>
              <a:rPr lang="en-US" sz="2000" b="0" dirty="0" smtClean="0"/>
              <a:t>(String name);</a:t>
            </a:r>
          </a:p>
          <a:p>
            <a:r>
              <a:rPr lang="en-US" sz="2000" dirty="0" smtClean="0"/>
              <a:t>}</a:t>
            </a:r>
          </a:p>
        </p:txBody>
      </p:sp>
      <p:pic>
        <p:nvPicPr>
          <p:cNvPr id="82947" name="Picture 2" descr="D:\Daten\dropboxFolder\My Dropbox\eclipseCon2011\praesentation\bilder\deviantArt\ide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feld 3"/>
          <p:cNvSpPr txBox="1">
            <a:spLocks noChangeArrowheads="1"/>
          </p:cNvSpPr>
          <p:nvPr/>
        </p:nvSpPr>
        <p:spPr bwMode="auto">
          <a:xfrm>
            <a:off x="684213" y="1844675"/>
            <a:ext cx="8247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/>
              <a:t>Validations attached to the model via annotations</a:t>
            </a:r>
          </a:p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84213" y="5589240"/>
            <a:ext cx="7632203" cy="1073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2800" b="1" i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Further </a:t>
            </a:r>
            <a:r>
              <a:rPr lang="de-DE" sz="2800" b="1" i="1" dirty="0" err="1">
                <a:solidFill>
                  <a:srgbClr val="000000"/>
                </a:solidFill>
                <a:latin typeface="+mn-lt"/>
                <a:sym typeface="Wingdings" pitchFamily="2" charset="2"/>
              </a:rPr>
              <a:t>steps</a:t>
            </a:r>
            <a:r>
              <a:rPr lang="de-DE" sz="2800" b="1" i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:</a:t>
            </a: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2800" b="1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JSR-303 (</a:t>
            </a:r>
            <a:r>
              <a:rPr lang="de-DE" sz="2800" b="1" dirty="0" err="1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Beans</a:t>
            </a:r>
            <a:r>
              <a:rPr lang="de-DE" sz="2800" b="1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-Validation)</a:t>
            </a:r>
            <a:endParaRPr lang="de-DE" sz="280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 txBox="1">
            <a:spLocks/>
          </p:cNvSpPr>
          <p:nvPr/>
        </p:nvSpPr>
        <p:spPr bwMode="auto">
          <a:xfrm>
            <a:off x="755650" y="1125538"/>
            <a:ext cx="78501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49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3600" b="1">
                <a:solidFill>
                  <a:srgbClr val="275169"/>
                </a:solidFill>
              </a:rPr>
              <a:t>About me</a:t>
            </a:r>
            <a:endParaRPr lang="de-DE" sz="3600">
              <a:solidFill>
                <a:srgbClr val="000000"/>
              </a:solidFill>
            </a:endParaRPr>
          </a:p>
        </p:txBody>
      </p:sp>
      <p:sp>
        <p:nvSpPr>
          <p:cNvPr id="31746" name="Inhaltsplatzhalter 2"/>
          <p:cNvSpPr txBox="1">
            <a:spLocks/>
          </p:cNvSpPr>
          <p:nvPr/>
        </p:nvSpPr>
        <p:spPr bwMode="auto">
          <a:xfrm>
            <a:off x="755650" y="1844675"/>
            <a:ext cx="7850188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800" b="1">
                <a:solidFill>
                  <a:srgbClr val="000000"/>
                </a:solidFill>
              </a:rPr>
              <a:t>Holger Grosse-Plankermann</a:t>
            </a:r>
          </a:p>
          <a:p>
            <a:pPr marL="342900" lvl="1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800">
                <a:solidFill>
                  <a:srgbClr val="000000"/>
                </a:solidFill>
              </a:rPr>
              <a:t>Developer @ iks since 2006</a:t>
            </a:r>
          </a:p>
          <a:p>
            <a:pPr marL="342900" lvl="1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800">
                <a:solidFill>
                  <a:srgbClr val="000000"/>
                </a:solidFill>
              </a:rPr>
              <a:t>Has been implementing </a:t>
            </a:r>
            <a:br>
              <a:rPr lang="de-DE" sz="2800">
                <a:solidFill>
                  <a:srgbClr val="000000"/>
                </a:solidFill>
              </a:rPr>
            </a:br>
            <a:r>
              <a:rPr lang="de-DE" sz="2800">
                <a:solidFill>
                  <a:srgbClr val="000000"/>
                </a:solidFill>
              </a:rPr>
              <a:t>Eclipse RCP applications </a:t>
            </a:r>
            <a:br>
              <a:rPr lang="de-DE" sz="2800">
                <a:solidFill>
                  <a:srgbClr val="000000"/>
                </a:solidFill>
              </a:rPr>
            </a:br>
            <a:r>
              <a:rPr lang="de-DE" sz="2800">
                <a:solidFill>
                  <a:srgbClr val="000000"/>
                </a:solidFill>
              </a:rPr>
              <a:t>for 4 years</a:t>
            </a:r>
          </a:p>
          <a:p>
            <a:pPr marL="342900" lvl="1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800">
                <a:solidFill>
                  <a:srgbClr val="000000"/>
                </a:solidFill>
              </a:rPr>
              <a:t>Has published articles about </a:t>
            </a:r>
            <a:br>
              <a:rPr lang="de-DE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Eclipse</a:t>
            </a:r>
            <a:r>
              <a:rPr lang="de-DE" sz="2800">
                <a:solidFill>
                  <a:srgbClr val="000000"/>
                </a:solidFill>
              </a:rPr>
              <a:t> RCP</a:t>
            </a:r>
          </a:p>
          <a:p>
            <a:pPr marL="342900" lvl="1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800">
                <a:solidFill>
                  <a:srgbClr val="000000"/>
                </a:solidFill>
              </a:rPr>
              <a:t>Likes loud guitar tunes and kitchen tools</a:t>
            </a:r>
          </a:p>
          <a:p>
            <a:pPr marL="342900" lvl="1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800">
                <a:solidFill>
                  <a:srgbClr val="000000"/>
                </a:solidFill>
              </a:rPr>
              <a:t>@holgergp</a:t>
            </a:r>
          </a:p>
          <a:p>
            <a:pPr marL="342900" lvl="1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800">
              <a:solidFill>
                <a:srgbClr val="000000"/>
              </a:solidFill>
            </a:endParaRP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800" b="1">
              <a:solidFill>
                <a:srgbClr val="000000"/>
              </a:solidFill>
            </a:endParaRPr>
          </a:p>
        </p:txBody>
      </p:sp>
      <p:pic>
        <p:nvPicPr>
          <p:cNvPr id="31747" name="Picture 2" descr="D:\Daten\dropboxFolder\My Dropbox\Artikel-RCP-Vergleich\autorenBilder\javaMagazinSW2_kle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849438"/>
            <a:ext cx="24923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503237"/>
          </a:xfrm>
        </p:spPr>
        <p:txBody>
          <a:bodyPr/>
          <a:lstStyle/>
          <a:p>
            <a:r>
              <a:rPr lang="en-US" sz="3600" b="1" smtClean="0">
                <a:solidFill>
                  <a:srgbClr val="275169"/>
                </a:solidFill>
              </a:rPr>
              <a:t>Core Challenges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06450" y="1989138"/>
            <a:ext cx="7256538" cy="31085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Structuring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code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of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complex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screens</a:t>
            </a: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Concise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Definition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of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numerous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UI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rules</a:t>
            </a: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Consider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specifics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of</a:t>
            </a:r>
            <a:r>
              <a:rPr lang="de-DE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distributed</a:t>
            </a:r>
            <a:r>
              <a:rPr lang="de-DE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Validation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latin typeface="+mn-lt"/>
              </a:rPr>
              <a:t>Quality </a:t>
            </a:r>
            <a:r>
              <a:rPr lang="de-DE" sz="2800" dirty="0" err="1">
                <a:latin typeface="+mn-lt"/>
              </a:rPr>
              <a:t>assurance</a:t>
            </a:r>
            <a:r>
              <a:rPr lang="de-DE" sz="2800" dirty="0">
                <a:latin typeface="+mn-lt"/>
              </a:rPr>
              <a:t> in a </a:t>
            </a:r>
            <a:r>
              <a:rPr lang="de-DE" sz="2800" b="1" dirty="0" err="1">
                <a:latin typeface="+mn-lt"/>
              </a:rPr>
              <a:t>complex</a:t>
            </a:r>
            <a:r>
              <a:rPr lang="de-DE" sz="2800" b="1" dirty="0">
                <a:latin typeface="+mn-lt"/>
              </a:rPr>
              <a:t> </a:t>
            </a:r>
            <a:r>
              <a:rPr lang="de-DE" sz="2800" b="1" dirty="0" err="1">
                <a:latin typeface="+mn-lt"/>
              </a:rPr>
              <a:t>project</a:t>
            </a:r>
            <a:endParaRPr lang="de-DE" sz="2800" b="1" dirty="0">
              <a:latin typeface="+mn-lt"/>
            </a:endParaRPr>
          </a:p>
        </p:txBody>
      </p:sp>
      <p:pic>
        <p:nvPicPr>
          <p:cNvPr id="84995" name="Picture 2" descr="D:\Daten\verwaltung\iks\eclipseCon2011\praesentation\bilder\wikipedia\500px-Green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1816100"/>
            <a:ext cx="741362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2" descr="D:\Daten\dropboxFolder\My Dropbox\eclipseCon2011\praesentation\bilder\flickr\feder_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4538" y="4437063"/>
            <a:ext cx="62071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2" descr="D:\Daten\verwaltung\iks\eclipseCon2011\praesentation\bilder\wikipedia\500px-Green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4213" y="2709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2" descr="D:\Daten\verwaltung\iks\eclipseCon2011\praesentation\bilder\wikipedia\500px-Green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4213" y="3543300"/>
            <a:ext cx="741362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  <a:latin typeface="+mj-lt"/>
                <a:ea typeface="+mj-ea"/>
                <a:cs typeface="+mj-cs"/>
              </a:rPr>
              <a:t>4. Headless Build and Test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7042" name="Picture 2" descr="D:\Daten\dropboxFolder\My Dropbox\eclipseCon2011\praesentation\bilder\deviantArt\warn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Inhaltsplatzhalter 2"/>
          <p:cNvSpPr>
            <a:spLocks noGrp="1"/>
          </p:cNvSpPr>
          <p:nvPr>
            <p:ph idx="1"/>
          </p:nvPr>
        </p:nvSpPr>
        <p:spPr>
          <a:xfrm>
            <a:off x="684213" y="2060575"/>
            <a:ext cx="7926387" cy="936625"/>
          </a:xfrm>
        </p:spPr>
        <p:txBody>
          <a:bodyPr/>
          <a:lstStyle/>
          <a:p>
            <a:r>
              <a:rPr lang="en-US" smtClean="0"/>
              <a:t>The complexity of our project required proper quality assurance measures</a:t>
            </a:r>
          </a:p>
          <a:p>
            <a:endParaRPr lang="en-US" smtClean="0"/>
          </a:p>
          <a:p>
            <a:r>
              <a:rPr lang="en-US" smtClean="0"/>
              <a:t>Executing SWTBot Test</a:t>
            </a:r>
            <a:br>
              <a:rPr lang="en-US" smtClean="0"/>
            </a:br>
            <a:r>
              <a:rPr lang="en-US" smtClean="0"/>
              <a:t>and exporting from</a:t>
            </a:r>
            <a:br>
              <a:rPr lang="en-US" smtClean="0"/>
            </a:br>
            <a:r>
              <a:rPr lang="en-US" smtClean="0"/>
              <a:t>workbench grew too tedious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870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922588"/>
            <a:ext cx="3024187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</a:rPr>
              <a:t>4. Headless Build and Test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9090" name="Inhaltsplatzhalter 2"/>
          <p:cNvSpPr>
            <a:spLocks noGrp="1"/>
          </p:cNvSpPr>
          <p:nvPr>
            <p:ph idx="1"/>
          </p:nvPr>
        </p:nvSpPr>
        <p:spPr>
          <a:xfrm>
            <a:off x="611188" y="1989138"/>
            <a:ext cx="8208962" cy="4068762"/>
          </a:xfrm>
        </p:spPr>
        <p:txBody>
          <a:bodyPr/>
          <a:lstStyle/>
          <a:p>
            <a:r>
              <a:rPr lang="en-US" dirty="0" smtClean="0"/>
              <a:t>Headless build and tests to the rescue!</a:t>
            </a:r>
          </a:p>
          <a:p>
            <a:endParaRPr lang="en-US" sz="2000" dirty="0" smtClean="0"/>
          </a:p>
          <a:p>
            <a:r>
              <a:rPr lang="en-US" dirty="0" err="1" smtClean="0"/>
              <a:t>PDEBuild</a:t>
            </a:r>
            <a:r>
              <a:rPr lang="en-US" dirty="0" smtClean="0"/>
              <a:t> completed </a:t>
            </a:r>
            <a:br>
              <a:rPr lang="en-US" dirty="0" smtClean="0"/>
            </a:br>
            <a:r>
              <a:rPr lang="en-US" dirty="0" smtClean="0"/>
              <a:t>quite quick </a:t>
            </a:r>
            <a:br>
              <a:rPr lang="en-US" dirty="0" smtClean="0"/>
            </a:br>
            <a:r>
              <a:rPr lang="en-US" b="0" dirty="0" smtClean="0"/>
              <a:t>Days/Weeks</a:t>
            </a:r>
          </a:p>
          <a:p>
            <a:r>
              <a:rPr lang="en-US" dirty="0" smtClean="0"/>
              <a:t>Headless </a:t>
            </a:r>
            <a:r>
              <a:rPr lang="en-US" dirty="0" err="1" smtClean="0"/>
              <a:t>SWTBot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more complicated</a:t>
            </a:r>
            <a:br>
              <a:rPr lang="en-US" dirty="0" smtClean="0"/>
            </a:br>
            <a:r>
              <a:rPr lang="en-US" b="0" dirty="0" smtClean="0"/>
              <a:t>~ 4 months</a:t>
            </a:r>
            <a:br>
              <a:rPr lang="en-US" b="0" dirty="0" smtClean="0"/>
            </a:br>
            <a:r>
              <a:rPr lang="en-US" b="0" dirty="0" smtClean="0"/>
              <a:t>JUnit3/4 related issues</a:t>
            </a:r>
            <a:br>
              <a:rPr lang="en-US" b="0" dirty="0" smtClean="0"/>
            </a:br>
            <a:endParaRPr lang="en-US" b="0" dirty="0" smtClean="0"/>
          </a:p>
        </p:txBody>
      </p:sp>
      <p:pic>
        <p:nvPicPr>
          <p:cNvPr id="89091" name="Picture 2" descr="D:\Daten\dropboxFolder\My Dropbox\eclipseCon2011\praesentation\bilder\deviantArt\ide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63813"/>
            <a:ext cx="42910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</a:rPr>
              <a:t>4. Headless Build and Test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1138" name="Picture 2" descr="D:\Daten\dropboxFolder\My Dropbox\eclipseCon2011\praesentation\bilder\deviantArt\warn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Inhaltsplatzhalter 2"/>
          <p:cNvSpPr>
            <a:spLocks noGrp="1"/>
          </p:cNvSpPr>
          <p:nvPr>
            <p:ph idx="1"/>
          </p:nvPr>
        </p:nvSpPr>
        <p:spPr>
          <a:xfrm>
            <a:off x="684213" y="2060575"/>
            <a:ext cx="7926387" cy="3675063"/>
          </a:xfrm>
        </p:spPr>
        <p:txBody>
          <a:bodyPr/>
          <a:lstStyle/>
          <a:p>
            <a:r>
              <a:rPr lang="en-US" smtClean="0"/>
              <a:t>UI Tests tend to be long running</a:t>
            </a:r>
            <a:br>
              <a:rPr lang="en-US" smtClean="0"/>
            </a:br>
            <a:r>
              <a:rPr lang="en-US" b="0" smtClean="0"/>
              <a:t>Setup UI/Product</a:t>
            </a:r>
            <a:br>
              <a:rPr lang="en-US" b="0" smtClean="0"/>
            </a:br>
            <a:r>
              <a:rPr lang="en-US" b="0" smtClean="0"/>
              <a:t>Wait for UI components to show</a:t>
            </a:r>
            <a:br>
              <a:rPr lang="en-US" b="0" smtClean="0"/>
            </a:br>
            <a:r>
              <a:rPr lang="en-US" b="0" smtClean="0"/>
              <a:t>Complete run (~ 400 tests) takes 30 – 45 mins</a:t>
            </a:r>
          </a:p>
          <a:p>
            <a:r>
              <a:rPr lang="en-US" smtClean="0"/>
              <a:t>UI Tests sometimes behave irregularly</a:t>
            </a:r>
            <a:br>
              <a:rPr lang="en-US" smtClean="0"/>
            </a:br>
            <a:r>
              <a:rPr lang="en-US" b="0" smtClean="0"/>
              <a:t>Occasional false negatives</a:t>
            </a:r>
            <a:br>
              <a:rPr lang="en-US" b="0" smtClean="0"/>
            </a:br>
            <a:r>
              <a:rPr lang="en-US" b="0" smtClean="0"/>
              <a:t>UI Timing differs between machines</a:t>
            </a:r>
            <a:br>
              <a:rPr lang="en-US" b="0" smtClean="0"/>
            </a:br>
            <a:r>
              <a:rPr lang="en-US" b="0" smtClean="0"/>
              <a:t>Focus related problems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pPr lvl="1">
              <a:defRPr/>
            </a:pPr>
            <a:r>
              <a:rPr lang="en-US" sz="3600" b="1" dirty="0" smtClean="0">
                <a:solidFill>
                  <a:srgbClr val="275169"/>
                </a:solidFill>
              </a:rPr>
              <a:t>4. Headless Build and Test</a:t>
            </a:r>
            <a:endParaRPr lang="en-US" sz="3600" b="1" dirty="0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3186" name="Picture 2" descr="D:\Daten\dropboxFolder\My Dropbox\eclipseCon2011\praesentation\bilder\deviantArt\ide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Inhaltsplatzhalter 2"/>
          <p:cNvSpPr txBox="1">
            <a:spLocks/>
          </p:cNvSpPr>
          <p:nvPr/>
        </p:nvSpPr>
        <p:spPr bwMode="auto">
          <a:xfrm>
            <a:off x="684213" y="1844675"/>
            <a:ext cx="79263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/>
          <a:lstStyle/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800" b="1">
                <a:solidFill>
                  <a:srgbClr val="000000"/>
                </a:solidFill>
              </a:rPr>
              <a:t>Split test suites</a:t>
            </a: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800" b="1">
                <a:solidFill>
                  <a:srgbClr val="000000"/>
                </a:solidFill>
              </a:rPr>
              <a:t/>
            </a:r>
            <a:br>
              <a:rPr lang="de-DE" sz="2800" b="1">
                <a:solidFill>
                  <a:srgbClr val="000000"/>
                </a:solidFill>
              </a:rPr>
            </a:br>
            <a:endParaRPr lang="de-DE" sz="2800" b="1">
              <a:solidFill>
                <a:srgbClr val="000000"/>
              </a:solidFill>
            </a:endParaRP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800" b="1">
              <a:solidFill>
                <a:srgbClr val="000000"/>
              </a:solidFill>
            </a:endParaRP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800" b="1">
                <a:solidFill>
                  <a:srgbClr val="000000"/>
                </a:solidFill>
              </a:rPr>
              <a:t>Speed up Build Machines</a:t>
            </a:r>
            <a:br>
              <a:rPr lang="de-DE" sz="2800" b="1">
                <a:solidFill>
                  <a:srgbClr val="000000"/>
                </a:solidFill>
              </a:rPr>
            </a:br>
            <a:endParaRPr lang="de-DE" sz="2800">
              <a:solidFill>
                <a:srgbClr val="000000"/>
              </a:solidFill>
            </a:endParaRP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800">
              <a:solidFill>
                <a:srgbClr val="000000"/>
              </a:solidFill>
            </a:endParaRP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800" b="1">
              <a:solidFill>
                <a:srgbClr val="000000"/>
              </a:solidFill>
            </a:endParaRP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800">
              <a:solidFill>
                <a:srgbClr val="000000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65163" y="2420938"/>
          <a:ext cx="6096000" cy="11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657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Continuous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Regular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Nightly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Duration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~ 5 </a:t>
                      </a:r>
                      <a:r>
                        <a:rPr lang="de-DE" b="1" dirty="0" err="1" smtClean="0"/>
                        <a:t>mins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~ 30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mins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~ 45 </a:t>
                      </a:r>
                      <a:r>
                        <a:rPr lang="de-DE" b="1" dirty="0" err="1" smtClean="0"/>
                        <a:t>mins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#</a:t>
                      </a:r>
                      <a:r>
                        <a:rPr lang="de-DE" b="1" baseline="0" dirty="0" smtClean="0"/>
                        <a:t> Tests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~ 50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~ 300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~ 400</a:t>
                      </a:r>
                      <a:endParaRPr lang="de-DE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684213" y="4508500"/>
          <a:ext cx="614732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78768"/>
                <a:gridCol w="2520280"/>
                <a:gridCol w="2448272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Continuous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with</a:t>
                      </a:r>
                      <a:r>
                        <a:rPr lang="de-DE" dirty="0" smtClean="0"/>
                        <a:t> SSD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Continuous</a:t>
                      </a:r>
                      <a:r>
                        <a:rPr lang="de-DE" dirty="0" smtClean="0"/>
                        <a:t> w/o SSD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Duration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~ 5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mins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~ 9 </a:t>
                      </a:r>
                      <a:r>
                        <a:rPr lang="de-DE" b="1" dirty="0" err="1" smtClean="0"/>
                        <a:t>mins</a:t>
                      </a:r>
                      <a:endParaRPr lang="de-DE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pPr lvl="1">
              <a:defRPr/>
            </a:pPr>
            <a:r>
              <a:rPr lang="en-US" sz="3600" b="1" dirty="0" smtClean="0">
                <a:solidFill>
                  <a:srgbClr val="275169"/>
                </a:solidFill>
              </a:rPr>
              <a:t>4. Headless Build and Test</a:t>
            </a:r>
            <a:endParaRPr lang="en-US" sz="3600" b="1" dirty="0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5234" name="Picture 2" descr="D:\Daten\dropboxFolder\My Dropbox\eclipseCon2011\praesentation\bilder\deviantArt\ide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Inhaltsplatzhalter 2"/>
          <p:cNvSpPr txBox="1">
            <a:spLocks/>
          </p:cNvSpPr>
          <p:nvPr/>
        </p:nvSpPr>
        <p:spPr bwMode="auto">
          <a:xfrm>
            <a:off x="684213" y="1844675"/>
            <a:ext cx="82089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/>
          <a:lstStyle/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800" b="1">
                <a:solidFill>
                  <a:srgbClr val="000000"/>
                </a:solidFill>
              </a:rPr>
              <a:t>No satisfying solution for irregular behaviour!</a:t>
            </a: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800" b="1">
                <a:solidFill>
                  <a:srgbClr val="000000"/>
                </a:solidFill>
              </a:rPr>
              <a:t>UI timing issues require extra care</a:t>
            </a:r>
            <a:br>
              <a:rPr lang="de-DE" sz="2800" b="1">
                <a:solidFill>
                  <a:srgbClr val="000000"/>
                </a:solidFill>
              </a:rPr>
            </a:br>
            <a:r>
              <a:rPr lang="de-DE" sz="2800">
                <a:solidFill>
                  <a:srgbClr val="000000"/>
                </a:solidFill>
              </a:rPr>
              <a:t>bot.</a:t>
            </a:r>
            <a:r>
              <a:rPr lang="de-DE" sz="2800" i="1">
                <a:solidFill>
                  <a:srgbClr val="000000"/>
                </a:solidFill>
              </a:rPr>
              <a:t>sleep</a:t>
            </a:r>
            <a:r>
              <a:rPr lang="de-DE" sz="2800">
                <a:solidFill>
                  <a:srgbClr val="000000"/>
                </a:solidFill>
              </a:rPr>
              <a:t>(2000) mostly helps </a:t>
            </a:r>
            <a:r>
              <a:rPr lang="de-DE" sz="2800">
                <a:solidFill>
                  <a:srgbClr val="000000"/>
                </a:solidFill>
                <a:sym typeface="Wingdings" pitchFamily="2" charset="2"/>
              </a:rPr>
              <a:t></a:t>
            </a: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800" b="1">
              <a:solidFill>
                <a:srgbClr val="000000"/>
              </a:solidFill>
              <a:sym typeface="Wingdings" pitchFamily="2" charset="2"/>
            </a:endParaRP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800" b="1">
              <a:solidFill>
                <a:srgbClr val="000000"/>
              </a:solidFill>
              <a:sym typeface="Wingdings" pitchFamily="2" charset="2"/>
            </a:endParaRP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800">
              <a:solidFill>
                <a:srgbClr val="000000"/>
              </a:solidFill>
              <a:sym typeface="Wingdings" pitchFamily="2" charset="2"/>
            </a:endParaRP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800">
              <a:solidFill>
                <a:srgbClr val="000000"/>
              </a:solidFill>
            </a:endParaRP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800" b="1">
                <a:solidFill>
                  <a:srgbClr val="000000"/>
                </a:solidFill>
              </a:rPr>
              <a:t/>
            </a:r>
            <a:br>
              <a:rPr lang="de-DE" sz="2800" b="1">
                <a:solidFill>
                  <a:srgbClr val="000000"/>
                </a:solidFill>
              </a:rPr>
            </a:br>
            <a:endParaRPr lang="de-DE" sz="2800" b="1">
              <a:solidFill>
                <a:srgbClr val="000000"/>
              </a:solidFill>
            </a:endParaRP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80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4213" y="3644900"/>
            <a:ext cx="8208962" cy="2054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2800" b="1" i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Further </a:t>
            </a:r>
            <a:r>
              <a:rPr lang="de-DE" sz="2800" b="1" i="1" dirty="0" err="1">
                <a:solidFill>
                  <a:srgbClr val="000000"/>
                </a:solidFill>
                <a:latin typeface="+mn-lt"/>
                <a:sym typeface="Wingdings" pitchFamily="2" charset="2"/>
              </a:rPr>
              <a:t>steps</a:t>
            </a:r>
            <a:r>
              <a:rPr lang="de-DE" sz="2800" b="1" i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:</a:t>
            </a: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2800" b="1" dirty="0" err="1">
                <a:solidFill>
                  <a:srgbClr val="000000"/>
                </a:solidFill>
                <a:latin typeface="+mn-lt"/>
                <a:sym typeface="Wingdings" pitchFamily="2" charset="2"/>
              </a:rPr>
              <a:t>Minimize</a:t>
            </a:r>
            <a:r>
              <a:rPr lang="de-DE" sz="28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 UI </a:t>
            </a:r>
            <a:r>
              <a:rPr lang="de-DE" sz="2800" b="1" dirty="0" err="1">
                <a:solidFill>
                  <a:srgbClr val="000000"/>
                </a:solidFill>
                <a:latin typeface="+mn-lt"/>
                <a:sym typeface="Wingdings" pitchFamily="2" charset="2"/>
              </a:rPr>
              <a:t>related</a:t>
            </a:r>
            <a:r>
              <a:rPr lang="de-DE" sz="28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 Tests</a:t>
            </a:r>
          </a:p>
          <a:p>
            <a:pPr marL="342900" indent="-342900" defTabSz="449263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sz="2800" b="1" dirty="0" err="1">
                <a:solidFill>
                  <a:srgbClr val="000000"/>
                </a:solidFill>
                <a:latin typeface="+mn-lt"/>
                <a:sym typeface="Wingdings" pitchFamily="2" charset="2"/>
              </a:rPr>
              <a:t>Apply</a:t>
            </a:r>
            <a:r>
              <a:rPr lang="de-DE" sz="28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 Controller/</a:t>
            </a:r>
            <a:r>
              <a:rPr lang="de-DE" sz="2800" b="1" dirty="0" err="1">
                <a:solidFill>
                  <a:srgbClr val="000000"/>
                </a:solidFill>
                <a:latin typeface="+mn-lt"/>
                <a:sym typeface="Wingdings" pitchFamily="2" charset="2"/>
              </a:rPr>
              <a:t>Presenter</a:t>
            </a:r>
            <a:r>
              <a:rPr lang="de-DE" sz="28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 Tests</a:t>
            </a:r>
            <a:br>
              <a:rPr lang="de-DE" sz="28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</a:br>
            <a:r>
              <a:rPr lang="de-DE" sz="280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=&gt; </a:t>
            </a:r>
            <a:r>
              <a:rPr lang="de-DE" sz="2800" dirty="0" err="1">
                <a:solidFill>
                  <a:srgbClr val="000000"/>
                </a:solidFill>
                <a:latin typeface="+mn-lt"/>
                <a:sym typeface="Wingdings" pitchFamily="2" charset="2"/>
              </a:rPr>
              <a:t>Eclipse</a:t>
            </a:r>
            <a:r>
              <a:rPr lang="de-DE" sz="280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 </a:t>
            </a:r>
            <a:r>
              <a:rPr lang="de-DE" sz="2800" dirty="0" err="1">
                <a:solidFill>
                  <a:srgbClr val="000000"/>
                </a:solidFill>
                <a:latin typeface="+mn-lt"/>
                <a:sym typeface="Wingdings" pitchFamily="2" charset="2"/>
              </a:rPr>
              <a:t>Riena</a:t>
            </a:r>
            <a:endParaRPr lang="de-DE" sz="280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503237"/>
          </a:xfrm>
        </p:spPr>
        <p:txBody>
          <a:bodyPr/>
          <a:lstStyle/>
          <a:p>
            <a:r>
              <a:rPr lang="en-US" sz="3600" b="1" smtClean="0">
                <a:solidFill>
                  <a:srgbClr val="275169"/>
                </a:solidFill>
              </a:rPr>
              <a:t>Core Challenges</a:t>
            </a:r>
          </a:p>
        </p:txBody>
      </p:sp>
      <p:sp>
        <p:nvSpPr>
          <p:cNvPr id="97282" name="Textfeld 2"/>
          <p:cNvSpPr txBox="1">
            <a:spLocks noChangeArrowheads="1"/>
          </p:cNvSpPr>
          <p:nvPr/>
        </p:nvSpPr>
        <p:spPr bwMode="auto">
          <a:xfrm>
            <a:off x="806450" y="1989138"/>
            <a:ext cx="75755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/>
              <a:t>Structuring code of complex screens</a:t>
            </a:r>
          </a:p>
          <a:p>
            <a:endParaRPr lang="de-DE" sz="2800" b="1"/>
          </a:p>
          <a:p>
            <a:r>
              <a:rPr lang="de-DE" sz="2800" b="1"/>
              <a:t>Concise Definition of numerous UI rules</a:t>
            </a:r>
          </a:p>
          <a:p>
            <a:endParaRPr lang="de-DE" sz="2800" b="1"/>
          </a:p>
          <a:p>
            <a:r>
              <a:rPr lang="de-DE" sz="2800" b="1"/>
              <a:t>Consider specifics of distributed Validation</a:t>
            </a:r>
          </a:p>
          <a:p>
            <a:endParaRPr lang="de-DE" sz="2800" b="1"/>
          </a:p>
          <a:p>
            <a:r>
              <a:rPr lang="de-DE" sz="2800" b="1"/>
              <a:t>Quality assurance in a complex project</a:t>
            </a:r>
          </a:p>
        </p:txBody>
      </p:sp>
      <p:pic>
        <p:nvPicPr>
          <p:cNvPr id="97283" name="Picture 2" descr="D:\Daten\verwaltung\iks\eclipseCon2011\praesentation\bilder\wikipedia\500px-Green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1816100"/>
            <a:ext cx="741362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2" descr="D:\Daten\verwaltung\iks\eclipseCon2011\praesentation\bilder\wikipedia\500px-Green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4213" y="2709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2" descr="D:\Daten\verwaltung\iks\eclipseCon2011\praesentation\bilder\wikipedia\500px-Green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25" y="4365625"/>
            <a:ext cx="7413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2" descr="D:\Daten\verwaltung\iks\eclipseCon2011\praesentation\bilder\wikipedia\500px-Green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34972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574675"/>
          </a:xfrm>
        </p:spPr>
        <p:txBody>
          <a:bodyPr/>
          <a:lstStyle/>
          <a:p>
            <a:pPr lvl="1">
              <a:defRPr/>
            </a:pPr>
            <a:r>
              <a:rPr lang="en-US" sz="3600" b="1" smtClean="0">
                <a:solidFill>
                  <a:srgbClr val="275169"/>
                </a:solidFill>
              </a:rPr>
              <a:t>Safe on the shoulders of giants?</a:t>
            </a:r>
            <a:endParaRPr lang="en-US" sz="3600" b="1">
              <a:solidFill>
                <a:srgbClr val="27516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23850" y="2133600"/>
          <a:ext cx="8496944" cy="4062332"/>
        </p:xfrm>
        <a:graphic>
          <a:graphicData uri="http://schemas.openxmlformats.org/drawingml/2006/table">
            <a:tbl>
              <a:tblPr firstRow="1" lastRow="1" bandRow="1">
                <a:tableStyleId>{EB344D84-9AFB-497E-A393-DC336BA19D2E}</a:tableStyleId>
              </a:tblPr>
              <a:tblGrid>
                <a:gridCol w="3096344"/>
                <a:gridCol w="2736304"/>
                <a:gridCol w="2664296"/>
              </a:tblGrid>
              <a:tr h="748883"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1" dirty="0" err="1" smtClean="0">
                          <a:solidFill>
                            <a:schemeClr val="tx1"/>
                          </a:solidFill>
                        </a:rPr>
                        <a:t>Expectations</a:t>
                      </a:r>
                      <a:endParaRPr lang="de-DE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err="1" smtClean="0">
                          <a:solidFill>
                            <a:schemeClr val="tx1"/>
                          </a:solidFill>
                        </a:rPr>
                        <a:t>Experiences</a:t>
                      </a:r>
                      <a:endParaRPr lang="de-DE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3200" dirty="0" smtClean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smtClean="0"/>
                        <a:t>Out-</a:t>
                      </a:r>
                      <a:r>
                        <a:rPr lang="de-DE" sz="3200" b="1" dirty="0" err="1" smtClean="0"/>
                        <a:t>of</a:t>
                      </a:r>
                      <a:r>
                        <a:rPr lang="de-DE" sz="3200" b="1" dirty="0" smtClean="0"/>
                        <a:t>-</a:t>
                      </a:r>
                      <a:r>
                        <a:rPr lang="de-DE" sz="3200" b="1" dirty="0" err="1" smtClean="0"/>
                        <a:t>the</a:t>
                      </a:r>
                      <a:r>
                        <a:rPr lang="de-DE" sz="3200" b="1" dirty="0" smtClean="0"/>
                        <a:t>-box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3200" dirty="0" smtClean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b="1" dirty="0" err="1" smtClean="0"/>
                        <a:t>Requirements</a:t>
                      </a:r>
                      <a:endParaRPr lang="de-DE" sz="3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3200" dirty="0" smtClean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r>
                        <a:rPr lang="de-DE" sz="3200" b="1" dirty="0" err="1" smtClean="0"/>
                        <a:t>Eclipse</a:t>
                      </a:r>
                      <a:r>
                        <a:rPr lang="de-DE" sz="3200" b="1" baseline="0" dirty="0" smtClean="0"/>
                        <a:t> RCP +</a:t>
                      </a:r>
                    </a:p>
                    <a:p>
                      <a:r>
                        <a:rPr lang="de-DE" sz="3200" b="1" baseline="0" dirty="0" smtClean="0"/>
                        <a:t>Customizing</a:t>
                      </a:r>
                      <a:endParaRPr lang="de-DE" sz="3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32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1398" name="Picture 3" descr="D:\Daten\dropboxFolder\My Dropbox\eclipseCon2011\praesentation\bilder\wikipedia\120px-Face-pla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288" y="287337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9" name="Picture 5" descr="D:\Daten\dropboxFolder\My Dropbox\eclipseCon2011\praesentation\bilder\wikipedia\120px-Face-smil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7863" y="4412456"/>
            <a:ext cx="75088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0" name="Picture 5" descr="D:\Daten\dropboxFolder\My Dropbox\eclipseCon2011\praesentation\bilder\wikipedia\120px-Face-smil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131" y="4397375"/>
            <a:ext cx="75247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1" name="Picture 5" descr="D:\Daten\dropboxFolder\My Dropbox\eclipseCon2011\praesentation\bilder\wikipedia\120px-Face-smil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5291138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2" name="Picture 5" descr="D:\Daten\dropboxFolder\My Dropbox\eclipseCon2011\praesentation\bilder\wikipedia\120px-Face-smil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7863" y="3644900"/>
            <a:ext cx="7508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3" name="Picture 3" descr="D:\Daten\dropboxFolder\My Dropbox\eclipseCon2011\praesentation\bilder\wikipedia\120px-Face-pla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288" y="3617144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04" name="Picture 3" descr="D:\Daten\dropboxFolder\My Dropbox\eclipseCon2011\praesentation\bilder\wikipedia\120px-Face-pla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7226" y="2848992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275169"/>
                </a:solidFill>
              </a:rPr>
              <a:t/>
            </a:r>
            <a:br>
              <a:rPr lang="en-US" sz="3600" b="1" smtClean="0">
                <a:solidFill>
                  <a:srgbClr val="275169"/>
                </a:solidFill>
              </a:rPr>
            </a:br>
            <a:r>
              <a:rPr lang="en-US" sz="3600" b="1" smtClean="0">
                <a:solidFill>
                  <a:srgbClr val="275169"/>
                </a:solidFill>
              </a:rPr>
              <a:t>		www.iks-gmbh.com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503237"/>
          </a:xfrm>
        </p:spPr>
        <p:txBody>
          <a:bodyPr/>
          <a:lstStyle/>
          <a:p>
            <a:r>
              <a:rPr lang="en-US" sz="3600" b="1" smtClean="0">
                <a:solidFill>
                  <a:srgbClr val="275169"/>
                </a:solidFill>
              </a:rPr>
              <a:t>Image</a:t>
            </a:r>
            <a:r>
              <a:rPr lang="en-US" smtClean="0"/>
              <a:t> </a:t>
            </a:r>
            <a:r>
              <a:rPr lang="en-US" sz="3600" b="1" smtClean="0">
                <a:solidFill>
                  <a:srgbClr val="275169"/>
                </a:solidFill>
              </a:rPr>
              <a:t>Sources</a:t>
            </a:r>
            <a:r>
              <a:rPr lang="en-US" smtClean="0"/>
              <a:t> </a:t>
            </a:r>
          </a:p>
        </p:txBody>
      </p:sp>
      <p:sp>
        <p:nvSpPr>
          <p:cNvPr id="104450" name="Inhaltsplatzhalter 2"/>
          <p:cNvSpPr>
            <a:spLocks noGrp="1"/>
          </p:cNvSpPr>
          <p:nvPr>
            <p:ph idx="1"/>
          </p:nvPr>
        </p:nvSpPr>
        <p:spPr>
          <a:xfrm>
            <a:off x="827088" y="1844675"/>
            <a:ext cx="7926387" cy="3675063"/>
          </a:xfrm>
        </p:spPr>
        <p:txBody>
          <a:bodyPr/>
          <a:lstStyle/>
          <a:p>
            <a:r>
              <a:rPr lang="de-DE" sz="1400" dirty="0"/>
              <a:t>Roadmap: </a:t>
            </a:r>
            <a:r>
              <a:rPr lang="de-DE" sz="1400" dirty="0" smtClean="0"/>
              <a:t>	</a:t>
            </a:r>
            <a:r>
              <a:rPr lang="de-DE" sz="1400" dirty="0" smtClean="0">
                <a:hlinkClick r:id="rId2"/>
              </a:rPr>
              <a:t>http</a:t>
            </a:r>
            <a:r>
              <a:rPr lang="de-DE" sz="1400" dirty="0">
                <a:hlinkClick r:id="rId2"/>
              </a:rPr>
              <a:t>://www.flickr.com/photos/scoobay/3788514070</a:t>
            </a:r>
            <a:r>
              <a:rPr lang="de-DE" sz="1400" dirty="0" smtClean="0">
                <a:hlinkClick r:id="rId2"/>
              </a:rPr>
              <a:t>/</a:t>
            </a:r>
            <a:endParaRPr lang="de-DE" sz="1400" dirty="0" smtClean="0"/>
          </a:p>
          <a:p>
            <a:r>
              <a:rPr lang="de-DE" sz="1400" dirty="0"/>
              <a:t>Mixing </a:t>
            </a:r>
            <a:r>
              <a:rPr lang="de-DE" sz="1400" dirty="0" err="1" smtClean="0"/>
              <a:t>desk</a:t>
            </a:r>
            <a:r>
              <a:rPr lang="de-DE" sz="1400" dirty="0"/>
              <a:t>: </a:t>
            </a:r>
            <a:r>
              <a:rPr lang="de-DE" sz="1400" dirty="0" smtClean="0"/>
              <a:t>	</a:t>
            </a:r>
            <a:r>
              <a:rPr lang="de-DE" sz="1400" dirty="0" smtClean="0">
                <a:hlinkClick r:id="rId3"/>
              </a:rPr>
              <a:t>http</a:t>
            </a:r>
            <a:r>
              <a:rPr lang="de-DE" sz="1400" dirty="0">
                <a:hlinkClick r:id="rId3"/>
              </a:rPr>
              <a:t>://www.flickr.com/photos/go_freyer/4486482108</a:t>
            </a:r>
            <a:r>
              <a:rPr lang="de-DE" sz="1400" dirty="0" smtClean="0">
                <a:hlinkClick r:id="rId3"/>
              </a:rPr>
              <a:t>/</a:t>
            </a:r>
            <a:endParaRPr lang="de-DE" sz="1400" dirty="0" smtClean="0"/>
          </a:p>
          <a:p>
            <a:r>
              <a:rPr lang="de-DE" sz="1400" dirty="0"/>
              <a:t>Check:		</a:t>
            </a:r>
            <a:r>
              <a:rPr lang="de-DE" sz="1400" dirty="0">
                <a:hlinkClick r:id="rId4"/>
              </a:rPr>
              <a:t>http://</a:t>
            </a:r>
            <a:r>
              <a:rPr lang="de-DE" sz="1400" dirty="0" smtClean="0">
                <a:hlinkClick r:id="rId4"/>
              </a:rPr>
              <a:t>commons.wikimedia.org/wiki/File:Green_check.svg</a:t>
            </a:r>
            <a:endParaRPr lang="de-DE" sz="1400" dirty="0" smtClean="0"/>
          </a:p>
          <a:p>
            <a:r>
              <a:rPr lang="de-DE" sz="1400" dirty="0"/>
              <a:t>X-Mark:		</a:t>
            </a:r>
            <a:r>
              <a:rPr lang="de-DE" sz="1400" dirty="0">
                <a:hlinkClick r:id="rId5"/>
              </a:rPr>
              <a:t>http://</a:t>
            </a:r>
            <a:r>
              <a:rPr lang="de-DE" sz="1400" dirty="0" smtClean="0">
                <a:hlinkClick r:id="rId5"/>
              </a:rPr>
              <a:t>commons.wikimedia.org/wiki/File:X_mark.svg</a:t>
            </a:r>
            <a:endParaRPr lang="de-DE" sz="1400" dirty="0" smtClean="0"/>
          </a:p>
          <a:p>
            <a:r>
              <a:rPr lang="de-DE" sz="1400" dirty="0" err="1" smtClean="0"/>
              <a:t>Feather</a:t>
            </a:r>
            <a:r>
              <a:rPr lang="de-DE" sz="1400" dirty="0"/>
              <a:t>:		</a:t>
            </a:r>
            <a:r>
              <a:rPr lang="de-DE" sz="1400" dirty="0">
                <a:hlinkClick r:id="rId6"/>
              </a:rPr>
              <a:t>http://www.flickr.com/photos/n0rthw1nd/4418311590</a:t>
            </a:r>
            <a:r>
              <a:rPr lang="de-DE" sz="1400" dirty="0" smtClean="0">
                <a:hlinkClick r:id="rId6"/>
              </a:rPr>
              <a:t>/</a:t>
            </a:r>
            <a:endParaRPr lang="de-DE" sz="1400" dirty="0" smtClean="0"/>
          </a:p>
          <a:p>
            <a:r>
              <a:rPr lang="de-DE" sz="1400" dirty="0" err="1" smtClean="0"/>
              <a:t>Plain</a:t>
            </a:r>
            <a:r>
              <a:rPr lang="de-DE" sz="1400" dirty="0" smtClean="0"/>
              <a:t> </a:t>
            </a:r>
            <a:r>
              <a:rPr lang="de-DE" sz="1400" dirty="0" err="1" smtClean="0"/>
              <a:t>face</a:t>
            </a:r>
            <a:r>
              <a:rPr lang="de-DE" sz="1400" dirty="0" smtClean="0"/>
              <a:t>:		</a:t>
            </a:r>
            <a:r>
              <a:rPr lang="de-DE" sz="1400" dirty="0" smtClean="0">
                <a:hlinkClick r:id="rId7"/>
              </a:rPr>
              <a:t>http</a:t>
            </a:r>
            <a:r>
              <a:rPr lang="de-DE" sz="1400" dirty="0">
                <a:hlinkClick r:id="rId7"/>
              </a:rPr>
              <a:t>://</a:t>
            </a:r>
            <a:r>
              <a:rPr lang="de-DE" sz="1400" dirty="0" smtClean="0">
                <a:hlinkClick r:id="rId7"/>
              </a:rPr>
              <a:t>commons.wikimedia.org/wiki/File:Face-plain.svg</a:t>
            </a:r>
            <a:endParaRPr lang="de-DE" sz="1400" dirty="0" smtClean="0"/>
          </a:p>
          <a:p>
            <a:r>
              <a:rPr lang="de-DE" sz="1400" dirty="0" err="1" smtClean="0"/>
              <a:t>Sad</a:t>
            </a:r>
            <a:r>
              <a:rPr lang="de-DE" sz="1400" dirty="0" smtClean="0"/>
              <a:t> </a:t>
            </a:r>
            <a:r>
              <a:rPr lang="de-DE" sz="1400" dirty="0" err="1" smtClean="0"/>
              <a:t>face</a:t>
            </a:r>
            <a:r>
              <a:rPr lang="de-DE" sz="1400" dirty="0"/>
              <a:t>:		</a:t>
            </a:r>
            <a:r>
              <a:rPr lang="de-DE" sz="1400" dirty="0">
                <a:hlinkClick r:id="rId8"/>
              </a:rPr>
              <a:t>http://</a:t>
            </a:r>
            <a:r>
              <a:rPr lang="de-DE" sz="1400" dirty="0" smtClean="0">
                <a:hlinkClick r:id="rId8"/>
              </a:rPr>
              <a:t>commons.wikimedia.org/wiki/File:Face-sad.svg</a:t>
            </a:r>
            <a:endParaRPr lang="de-DE" sz="1400" dirty="0" smtClean="0"/>
          </a:p>
          <a:p>
            <a:r>
              <a:rPr lang="de-DE" sz="1400" dirty="0" smtClean="0"/>
              <a:t>Happy </a:t>
            </a:r>
            <a:r>
              <a:rPr lang="de-DE" sz="1400" dirty="0" err="1" smtClean="0"/>
              <a:t>face</a:t>
            </a:r>
            <a:r>
              <a:rPr lang="de-DE" sz="1400" dirty="0"/>
              <a:t>:	</a:t>
            </a:r>
            <a:r>
              <a:rPr lang="de-DE" sz="1400" dirty="0">
                <a:hlinkClick r:id="rId9"/>
              </a:rPr>
              <a:t>http://</a:t>
            </a:r>
            <a:r>
              <a:rPr lang="de-DE" sz="1400" dirty="0" smtClean="0">
                <a:hlinkClick r:id="rId9"/>
              </a:rPr>
              <a:t>commons.wikimedia.org/wiki/File:Face-smile.svg</a:t>
            </a:r>
            <a:endParaRPr lang="de-DE" sz="1400" dirty="0" smtClean="0"/>
          </a:p>
          <a:p>
            <a:r>
              <a:rPr lang="en-US" sz="1400" dirty="0"/>
              <a:t>Light Bulb and Warning Icons via Creative Commons Attribution 3.0 </a:t>
            </a:r>
            <a:r>
              <a:rPr lang="en-US" sz="1400" dirty="0" err="1"/>
              <a:t>Unported</a:t>
            </a:r>
            <a:r>
              <a:rPr lang="en-US" sz="1400" dirty="0"/>
              <a:t> by </a:t>
            </a:r>
          </a:p>
          <a:p>
            <a:r>
              <a:rPr lang="en-US" sz="1400" b="0" dirty="0" smtClean="0"/>
              <a:t>				</a:t>
            </a:r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shlyapnikova.deviantart.com</a:t>
            </a:r>
            <a:endParaRPr lang="en-US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endParaRPr lang="de-DE" sz="1400" dirty="0" smtClean="0"/>
          </a:p>
          <a:p>
            <a:endParaRPr lang="de-DE" sz="1400" dirty="0" smtClean="0"/>
          </a:p>
          <a:p>
            <a:endParaRPr lang="de-DE" sz="1400" dirty="0" smtClean="0"/>
          </a:p>
          <a:p>
            <a:endParaRPr lang="de-DE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647700"/>
          </a:xfrm>
        </p:spPr>
        <p:txBody>
          <a:bodyPr/>
          <a:lstStyle/>
          <a:p>
            <a:r>
              <a:rPr lang="en-US" sz="3600" b="1" smtClean="0">
                <a:solidFill>
                  <a:srgbClr val="275169"/>
                </a:solidFill>
              </a:rPr>
              <a:t>Challenge Areas</a:t>
            </a: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</p:nvPr>
        </p:nvGraphicFramePr>
        <p:xfrm>
          <a:off x="755650" y="1916113"/>
          <a:ext cx="7992888" cy="42260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21707"/>
                <a:gridCol w="2871181"/>
              </a:tblGrid>
              <a:tr h="681618">
                <a:tc>
                  <a:txBody>
                    <a:bodyPr/>
                    <a:lstStyle/>
                    <a:p>
                      <a:pPr algn="l"/>
                      <a:r>
                        <a:rPr lang="de-DE" sz="2400" dirty="0" err="1" smtClean="0"/>
                        <a:t>Eclipse</a:t>
                      </a:r>
                      <a:r>
                        <a:rPr lang="de-DE" sz="2400" baseline="0" dirty="0" smtClean="0"/>
                        <a:t> RCP </a:t>
                      </a:r>
                      <a:r>
                        <a:rPr lang="de-DE" sz="2400" baseline="0" dirty="0" err="1" smtClean="0"/>
                        <a:t>Component</a:t>
                      </a:r>
                      <a:endParaRPr lang="de-DE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Challenge </a:t>
                      </a:r>
                      <a:r>
                        <a:rPr lang="de-DE" sz="2400" dirty="0" err="1" smtClean="0"/>
                        <a:t>Degree</a:t>
                      </a:r>
                      <a:endParaRPr lang="de-DE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590735">
                <a:tc>
                  <a:txBody>
                    <a:bodyPr/>
                    <a:lstStyle/>
                    <a:p>
                      <a:r>
                        <a:rPr lang="de-DE" sz="2000" b="1" dirty="0" err="1" smtClean="0"/>
                        <a:t>Eclipse</a:t>
                      </a:r>
                      <a:r>
                        <a:rPr lang="de-DE" sz="2000" b="1" dirty="0" smtClean="0"/>
                        <a:t> </a:t>
                      </a:r>
                      <a:r>
                        <a:rPr lang="de-DE" sz="2000" b="1" dirty="0" err="1" smtClean="0"/>
                        <a:t>Runtime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90735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SWT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90735">
                <a:tc>
                  <a:txBody>
                    <a:bodyPr/>
                    <a:lstStyle/>
                    <a:p>
                      <a:r>
                        <a:rPr lang="de-DE" sz="2000" b="1" dirty="0" err="1" smtClean="0"/>
                        <a:t>JFace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90735">
                <a:tc>
                  <a:txBody>
                    <a:bodyPr/>
                    <a:lstStyle/>
                    <a:p>
                      <a:r>
                        <a:rPr lang="de-DE" sz="2000" b="1" dirty="0" err="1" smtClean="0"/>
                        <a:t>Workbench</a:t>
                      </a:r>
                      <a:r>
                        <a:rPr lang="de-DE" sz="2000" b="1" dirty="0" smtClean="0"/>
                        <a:t> 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9073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Other prerequisites for the Workbench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90735">
                <a:tc>
                  <a:txBody>
                    <a:bodyPr/>
                    <a:lstStyle/>
                    <a:p>
                      <a:r>
                        <a:rPr lang="de-DE" sz="2000" b="1" dirty="0" smtClean="0"/>
                        <a:t>Test/</a:t>
                      </a:r>
                      <a:r>
                        <a:rPr lang="de-DE" sz="2000" b="1" dirty="0" err="1" smtClean="0"/>
                        <a:t>Build</a:t>
                      </a:r>
                      <a:endParaRPr lang="de-D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5868" name="Freihandform 16"/>
          <p:cNvSpPr>
            <a:spLocks/>
          </p:cNvSpPr>
          <p:nvPr/>
        </p:nvSpPr>
        <p:spPr bwMode="auto">
          <a:xfrm>
            <a:off x="3584575" y="2903538"/>
            <a:ext cx="2514600" cy="1871662"/>
          </a:xfrm>
          <a:custGeom>
            <a:avLst/>
            <a:gdLst>
              <a:gd name="T0" fmla="*/ 986971 w 2513451"/>
              <a:gd name="T1" fmla="*/ 0 h 1872343"/>
              <a:gd name="T2" fmla="*/ 537028 w 2513451"/>
              <a:gd name="T3" fmla="*/ 14514 h 1872343"/>
              <a:gd name="T4" fmla="*/ 478971 w 2513451"/>
              <a:gd name="T5" fmla="*/ 29029 h 1872343"/>
              <a:gd name="T6" fmla="*/ 391885 w 2513451"/>
              <a:gd name="T7" fmla="*/ 58057 h 1872343"/>
              <a:gd name="T8" fmla="*/ 304800 w 2513451"/>
              <a:gd name="T9" fmla="*/ 145143 h 1872343"/>
              <a:gd name="T10" fmla="*/ 246742 w 2513451"/>
              <a:gd name="T11" fmla="*/ 203200 h 1872343"/>
              <a:gd name="T12" fmla="*/ 203200 w 2513451"/>
              <a:gd name="T13" fmla="*/ 275772 h 1872343"/>
              <a:gd name="T14" fmla="*/ 188685 w 2513451"/>
              <a:gd name="T15" fmla="*/ 319314 h 1872343"/>
              <a:gd name="T16" fmla="*/ 101600 w 2513451"/>
              <a:gd name="T17" fmla="*/ 478972 h 1872343"/>
              <a:gd name="T18" fmla="*/ 87085 w 2513451"/>
              <a:gd name="T19" fmla="*/ 537029 h 1872343"/>
              <a:gd name="T20" fmla="*/ 29028 w 2513451"/>
              <a:gd name="T21" fmla="*/ 696686 h 1872343"/>
              <a:gd name="T22" fmla="*/ 0 w 2513451"/>
              <a:gd name="T23" fmla="*/ 870857 h 1872343"/>
              <a:gd name="T24" fmla="*/ 14514 w 2513451"/>
              <a:gd name="T25" fmla="*/ 1320800 h 1872343"/>
              <a:gd name="T26" fmla="*/ 72571 w 2513451"/>
              <a:gd name="T27" fmla="*/ 1422400 h 1872343"/>
              <a:gd name="T28" fmla="*/ 130628 w 2513451"/>
              <a:gd name="T29" fmla="*/ 1538514 h 1872343"/>
              <a:gd name="T30" fmla="*/ 188685 w 2513451"/>
              <a:gd name="T31" fmla="*/ 1582057 h 1872343"/>
              <a:gd name="T32" fmla="*/ 246742 w 2513451"/>
              <a:gd name="T33" fmla="*/ 1640114 h 1872343"/>
              <a:gd name="T34" fmla="*/ 362857 w 2513451"/>
              <a:gd name="T35" fmla="*/ 1698172 h 1872343"/>
              <a:gd name="T36" fmla="*/ 420914 w 2513451"/>
              <a:gd name="T37" fmla="*/ 1727200 h 1872343"/>
              <a:gd name="T38" fmla="*/ 653142 w 2513451"/>
              <a:gd name="T39" fmla="*/ 1814286 h 1872343"/>
              <a:gd name="T40" fmla="*/ 754742 w 2513451"/>
              <a:gd name="T41" fmla="*/ 1828800 h 1872343"/>
              <a:gd name="T42" fmla="*/ 841828 w 2513451"/>
              <a:gd name="T43" fmla="*/ 1843314 h 1872343"/>
              <a:gd name="T44" fmla="*/ 1161143 w 2513451"/>
              <a:gd name="T45" fmla="*/ 1872343 h 1872343"/>
              <a:gd name="T46" fmla="*/ 1378858 w 2513451"/>
              <a:gd name="T47" fmla="*/ 1857829 h 1872343"/>
              <a:gd name="T48" fmla="*/ 1465943 w 2513451"/>
              <a:gd name="T49" fmla="*/ 1828800 h 1872343"/>
              <a:gd name="T50" fmla="*/ 1567543 w 2513451"/>
              <a:gd name="T51" fmla="*/ 1799772 h 1872343"/>
              <a:gd name="T52" fmla="*/ 1669143 w 2513451"/>
              <a:gd name="T53" fmla="*/ 1756229 h 1872343"/>
              <a:gd name="T54" fmla="*/ 1799772 w 2513451"/>
              <a:gd name="T55" fmla="*/ 1727200 h 1872343"/>
              <a:gd name="T56" fmla="*/ 2032001 w 2513451"/>
              <a:gd name="T57" fmla="*/ 1654629 h 1872343"/>
              <a:gd name="T58" fmla="*/ 2119085 w 2513451"/>
              <a:gd name="T59" fmla="*/ 1611086 h 1872343"/>
              <a:gd name="T60" fmla="*/ 2206171 w 2513451"/>
              <a:gd name="T61" fmla="*/ 1596572 h 1872343"/>
              <a:gd name="T62" fmla="*/ 2264229 w 2513451"/>
              <a:gd name="T63" fmla="*/ 1582057 h 1872343"/>
              <a:gd name="T64" fmla="*/ 2336801 w 2513451"/>
              <a:gd name="T65" fmla="*/ 1538514 h 1872343"/>
              <a:gd name="T66" fmla="*/ 2380343 w 2513451"/>
              <a:gd name="T67" fmla="*/ 1494972 h 1872343"/>
              <a:gd name="T68" fmla="*/ 2438401 w 2513451"/>
              <a:gd name="T69" fmla="*/ 1480457 h 1872343"/>
              <a:gd name="T70" fmla="*/ 2467429 w 2513451"/>
              <a:gd name="T71" fmla="*/ 1422400 h 1872343"/>
              <a:gd name="T72" fmla="*/ 2510971 w 2513451"/>
              <a:gd name="T73" fmla="*/ 1349829 h 1872343"/>
              <a:gd name="T74" fmla="*/ 2496457 w 2513451"/>
              <a:gd name="T75" fmla="*/ 1175657 h 1872343"/>
              <a:gd name="T76" fmla="*/ 2351315 w 2513451"/>
              <a:gd name="T77" fmla="*/ 1045029 h 1872343"/>
              <a:gd name="T78" fmla="*/ 2293257 w 2513451"/>
              <a:gd name="T79" fmla="*/ 986972 h 1872343"/>
              <a:gd name="T80" fmla="*/ 2177143 w 2513451"/>
              <a:gd name="T81" fmla="*/ 928914 h 1872343"/>
              <a:gd name="T82" fmla="*/ 1973943 w 2513451"/>
              <a:gd name="T83" fmla="*/ 783772 h 1872343"/>
              <a:gd name="T84" fmla="*/ 1828801 w 2513451"/>
              <a:gd name="T85" fmla="*/ 711200 h 1872343"/>
              <a:gd name="T86" fmla="*/ 1654629 w 2513451"/>
              <a:gd name="T87" fmla="*/ 653143 h 1872343"/>
              <a:gd name="T88" fmla="*/ 1538515 w 2513451"/>
              <a:gd name="T89" fmla="*/ 595086 h 1872343"/>
              <a:gd name="T90" fmla="*/ 1393372 w 2513451"/>
              <a:gd name="T91" fmla="*/ 566057 h 1872343"/>
              <a:gd name="T92" fmla="*/ 1233715 w 2513451"/>
              <a:gd name="T93" fmla="*/ 537029 h 1872343"/>
              <a:gd name="T94" fmla="*/ 1059543 w 2513451"/>
              <a:gd name="T95" fmla="*/ 537029 h 187234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513451" h="1872343">
                <a:moveTo>
                  <a:pt x="986971" y="0"/>
                </a:moveTo>
                <a:cubicBezTo>
                  <a:pt x="836990" y="4838"/>
                  <a:pt x="686843" y="5953"/>
                  <a:pt x="537028" y="14514"/>
                </a:cubicBezTo>
                <a:cubicBezTo>
                  <a:pt x="517113" y="15652"/>
                  <a:pt x="498078" y="23297"/>
                  <a:pt x="478971" y="29029"/>
                </a:cubicBezTo>
                <a:cubicBezTo>
                  <a:pt x="449663" y="37822"/>
                  <a:pt x="391885" y="58057"/>
                  <a:pt x="391885" y="58057"/>
                </a:cubicBezTo>
                <a:lnTo>
                  <a:pt x="304800" y="145143"/>
                </a:lnTo>
                <a:cubicBezTo>
                  <a:pt x="285447" y="164496"/>
                  <a:pt x="260823" y="179731"/>
                  <a:pt x="246742" y="203200"/>
                </a:cubicBezTo>
                <a:cubicBezTo>
                  <a:pt x="232228" y="227391"/>
                  <a:pt x="215816" y="250540"/>
                  <a:pt x="203200" y="275772"/>
                </a:cubicBezTo>
                <a:cubicBezTo>
                  <a:pt x="196358" y="289456"/>
                  <a:pt x="195527" y="305630"/>
                  <a:pt x="188685" y="319314"/>
                </a:cubicBezTo>
                <a:cubicBezTo>
                  <a:pt x="148944" y="398796"/>
                  <a:pt x="134490" y="347421"/>
                  <a:pt x="101600" y="478972"/>
                </a:cubicBezTo>
                <a:cubicBezTo>
                  <a:pt x="96762" y="498324"/>
                  <a:pt x="92817" y="517922"/>
                  <a:pt x="87085" y="537029"/>
                </a:cubicBezTo>
                <a:cubicBezTo>
                  <a:pt x="64722" y="611571"/>
                  <a:pt x="56730" y="627430"/>
                  <a:pt x="29028" y="696686"/>
                </a:cubicBezTo>
                <a:cubicBezTo>
                  <a:pt x="20787" y="737893"/>
                  <a:pt x="0" y="834850"/>
                  <a:pt x="0" y="870857"/>
                </a:cubicBezTo>
                <a:cubicBezTo>
                  <a:pt x="0" y="1020916"/>
                  <a:pt x="1699" y="1171289"/>
                  <a:pt x="14514" y="1320800"/>
                </a:cubicBezTo>
                <a:cubicBezTo>
                  <a:pt x="17146" y="1351513"/>
                  <a:pt x="59111" y="1395480"/>
                  <a:pt x="72571" y="1422400"/>
                </a:cubicBezTo>
                <a:cubicBezTo>
                  <a:pt x="93360" y="1463979"/>
                  <a:pt x="97002" y="1504888"/>
                  <a:pt x="130628" y="1538514"/>
                </a:cubicBezTo>
                <a:cubicBezTo>
                  <a:pt x="147733" y="1555619"/>
                  <a:pt x="170480" y="1566127"/>
                  <a:pt x="188685" y="1582057"/>
                </a:cubicBezTo>
                <a:cubicBezTo>
                  <a:pt x="209282" y="1600079"/>
                  <a:pt x="225139" y="1623312"/>
                  <a:pt x="246742" y="1640114"/>
                </a:cubicBezTo>
                <a:cubicBezTo>
                  <a:pt x="324159" y="1700327"/>
                  <a:pt x="297038" y="1669964"/>
                  <a:pt x="362857" y="1698172"/>
                </a:cubicBezTo>
                <a:cubicBezTo>
                  <a:pt x="382744" y="1706695"/>
                  <a:pt x="401027" y="1718677"/>
                  <a:pt x="420914" y="1727200"/>
                </a:cubicBezTo>
                <a:cubicBezTo>
                  <a:pt x="448842" y="1739169"/>
                  <a:pt x="602137" y="1802515"/>
                  <a:pt x="653142" y="1814286"/>
                </a:cubicBezTo>
                <a:cubicBezTo>
                  <a:pt x="686476" y="1821979"/>
                  <a:pt x="720929" y="1823598"/>
                  <a:pt x="754742" y="1828800"/>
                </a:cubicBezTo>
                <a:cubicBezTo>
                  <a:pt x="783829" y="1833275"/>
                  <a:pt x="812657" y="1839425"/>
                  <a:pt x="841828" y="1843314"/>
                </a:cubicBezTo>
                <a:cubicBezTo>
                  <a:pt x="959010" y="1858938"/>
                  <a:pt x="1038407" y="1862902"/>
                  <a:pt x="1161142" y="1872343"/>
                </a:cubicBezTo>
                <a:cubicBezTo>
                  <a:pt x="1233714" y="1867505"/>
                  <a:pt x="1306855" y="1868115"/>
                  <a:pt x="1378857" y="1857829"/>
                </a:cubicBezTo>
                <a:cubicBezTo>
                  <a:pt x="1409148" y="1853502"/>
                  <a:pt x="1436696" y="1837799"/>
                  <a:pt x="1465942" y="1828800"/>
                </a:cubicBezTo>
                <a:cubicBezTo>
                  <a:pt x="1499606" y="1818442"/>
                  <a:pt x="1534372" y="1811618"/>
                  <a:pt x="1567542" y="1799772"/>
                </a:cubicBezTo>
                <a:cubicBezTo>
                  <a:pt x="1602241" y="1787379"/>
                  <a:pt x="1633973" y="1767219"/>
                  <a:pt x="1669142" y="1756229"/>
                </a:cubicBezTo>
                <a:cubicBezTo>
                  <a:pt x="1711717" y="1742924"/>
                  <a:pt x="1756978" y="1739786"/>
                  <a:pt x="1799771" y="1727200"/>
                </a:cubicBezTo>
                <a:cubicBezTo>
                  <a:pt x="2234548" y="1599324"/>
                  <a:pt x="1604279" y="1761557"/>
                  <a:pt x="2032000" y="1654629"/>
                </a:cubicBezTo>
                <a:cubicBezTo>
                  <a:pt x="2061028" y="1640115"/>
                  <a:pt x="2088296" y="1621349"/>
                  <a:pt x="2119085" y="1611086"/>
                </a:cubicBezTo>
                <a:cubicBezTo>
                  <a:pt x="2147004" y="1601780"/>
                  <a:pt x="2177313" y="1602344"/>
                  <a:pt x="2206171" y="1596572"/>
                </a:cubicBezTo>
                <a:cubicBezTo>
                  <a:pt x="2225732" y="1592660"/>
                  <a:pt x="2244876" y="1586895"/>
                  <a:pt x="2264228" y="1582057"/>
                </a:cubicBezTo>
                <a:cubicBezTo>
                  <a:pt x="2288419" y="1567543"/>
                  <a:pt x="2314231" y="1555440"/>
                  <a:pt x="2336800" y="1538514"/>
                </a:cubicBezTo>
                <a:cubicBezTo>
                  <a:pt x="2353221" y="1526199"/>
                  <a:pt x="2362521" y="1505156"/>
                  <a:pt x="2380342" y="1494972"/>
                </a:cubicBezTo>
                <a:cubicBezTo>
                  <a:pt x="2397662" y="1485075"/>
                  <a:pt x="2419047" y="1485295"/>
                  <a:pt x="2438400" y="1480457"/>
                </a:cubicBezTo>
                <a:cubicBezTo>
                  <a:pt x="2448076" y="1461105"/>
                  <a:pt x="2456920" y="1441314"/>
                  <a:pt x="2467428" y="1422400"/>
                </a:cubicBezTo>
                <a:cubicBezTo>
                  <a:pt x="2481128" y="1397739"/>
                  <a:pt x="2507675" y="1377846"/>
                  <a:pt x="2510971" y="1349829"/>
                </a:cubicBezTo>
                <a:cubicBezTo>
                  <a:pt x="2517778" y="1291969"/>
                  <a:pt x="2509800" y="1232367"/>
                  <a:pt x="2496457" y="1175657"/>
                </a:cubicBezTo>
                <a:cubicBezTo>
                  <a:pt x="2475460" y="1086419"/>
                  <a:pt x="2418486" y="1093881"/>
                  <a:pt x="2351314" y="1045029"/>
                </a:cubicBezTo>
                <a:cubicBezTo>
                  <a:pt x="2329180" y="1028932"/>
                  <a:pt x="2316029" y="1002153"/>
                  <a:pt x="2293257" y="986972"/>
                </a:cubicBezTo>
                <a:cubicBezTo>
                  <a:pt x="2257251" y="962968"/>
                  <a:pt x="2213543" y="952315"/>
                  <a:pt x="2177142" y="928914"/>
                </a:cubicBezTo>
                <a:cubicBezTo>
                  <a:pt x="1886046" y="741780"/>
                  <a:pt x="2326173" y="979456"/>
                  <a:pt x="1973942" y="783772"/>
                </a:cubicBezTo>
                <a:cubicBezTo>
                  <a:pt x="1926658" y="757503"/>
                  <a:pt x="1878864" y="731681"/>
                  <a:pt x="1828800" y="711200"/>
                </a:cubicBezTo>
                <a:cubicBezTo>
                  <a:pt x="1772159" y="688028"/>
                  <a:pt x="1709365" y="680511"/>
                  <a:pt x="1654628" y="653143"/>
                </a:cubicBezTo>
                <a:cubicBezTo>
                  <a:pt x="1615923" y="633791"/>
                  <a:pt x="1580947" y="603573"/>
                  <a:pt x="1538514" y="595086"/>
                </a:cubicBezTo>
                <a:cubicBezTo>
                  <a:pt x="1490133" y="585410"/>
                  <a:pt x="1441237" y="578023"/>
                  <a:pt x="1393371" y="566057"/>
                </a:cubicBezTo>
                <a:cubicBezTo>
                  <a:pt x="1334471" y="551332"/>
                  <a:pt x="1299588" y="540496"/>
                  <a:pt x="1233714" y="537029"/>
                </a:cubicBezTo>
                <a:cubicBezTo>
                  <a:pt x="1175737" y="533978"/>
                  <a:pt x="1117599" y="537029"/>
                  <a:pt x="1059542" y="537029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D:\Daten\verwaltung\iks\eclipseCon2011\praesentation\bilder\flickr\3788514070_fdc9866edf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574675"/>
          </a:xfrm>
        </p:spPr>
        <p:txBody>
          <a:bodyPr/>
          <a:lstStyle/>
          <a:p>
            <a:r>
              <a:rPr lang="en-US" sz="3600" b="1" smtClean="0">
                <a:solidFill>
                  <a:srgbClr val="275169"/>
                </a:solidFill>
              </a:rPr>
              <a:t>Roadmap</a:t>
            </a:r>
            <a:endParaRPr lang="en-US" sz="3600" smtClean="0"/>
          </a:p>
        </p:txBody>
      </p:sp>
      <p:sp>
        <p:nvSpPr>
          <p:cNvPr id="33795" name="Textfeld 2"/>
          <p:cNvSpPr txBox="1">
            <a:spLocks noChangeArrowheads="1"/>
          </p:cNvSpPr>
          <p:nvPr/>
        </p:nvSpPr>
        <p:spPr bwMode="auto">
          <a:xfrm>
            <a:off x="827088" y="2060575"/>
            <a:ext cx="26479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600" b="1" dirty="0">
                <a:solidFill>
                  <a:srgbClr val="000000"/>
                </a:solidFill>
              </a:rPr>
              <a:t>Project</a:t>
            </a:r>
          </a:p>
          <a:p>
            <a:endParaRPr lang="de-DE" sz="2800" b="1" dirty="0">
              <a:solidFill>
                <a:srgbClr val="000000"/>
              </a:solidFill>
            </a:endParaRPr>
          </a:p>
          <a:p>
            <a:r>
              <a:rPr lang="de-DE" sz="3600" b="1" dirty="0" err="1">
                <a:solidFill>
                  <a:srgbClr val="000000"/>
                </a:solidFill>
              </a:rPr>
              <a:t>Challenges</a:t>
            </a:r>
            <a:endParaRPr lang="de-DE" sz="3600" b="1" dirty="0">
              <a:solidFill>
                <a:srgbClr val="000000"/>
              </a:solidFill>
            </a:endParaRPr>
          </a:p>
          <a:p>
            <a:endParaRPr lang="de-DE" sz="2800" b="1" dirty="0">
              <a:solidFill>
                <a:srgbClr val="000000"/>
              </a:solidFill>
            </a:endParaRPr>
          </a:p>
          <a:p>
            <a:r>
              <a:rPr lang="de-DE" sz="3600" b="1" dirty="0">
                <a:solidFill>
                  <a:srgbClr val="000000"/>
                </a:solidFill>
              </a:rPr>
              <a:t>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503237"/>
          </a:xfrm>
        </p:spPr>
        <p:txBody>
          <a:bodyPr/>
          <a:lstStyle/>
          <a:p>
            <a:r>
              <a:rPr lang="en-US" sz="3600" b="1" smtClean="0">
                <a:solidFill>
                  <a:srgbClr val="275169"/>
                </a:solidFill>
              </a:rPr>
              <a:t>Project</a:t>
            </a:r>
            <a:endParaRPr lang="en-US" sz="3600" smtClean="0"/>
          </a:p>
        </p:txBody>
      </p:sp>
      <p:sp>
        <p:nvSpPr>
          <p:cNvPr id="37890" name="Inhaltsplatzhalter 2"/>
          <p:cNvSpPr>
            <a:spLocks noGrp="1"/>
          </p:cNvSpPr>
          <p:nvPr>
            <p:ph idx="1"/>
          </p:nvPr>
        </p:nvSpPr>
        <p:spPr>
          <a:xfrm>
            <a:off x="755650" y="1916113"/>
            <a:ext cx="7926388" cy="4826000"/>
          </a:xfrm>
        </p:spPr>
        <p:txBody>
          <a:bodyPr/>
          <a:lstStyle/>
          <a:p>
            <a:r>
              <a:rPr lang="en-US" dirty="0" smtClean="0"/>
              <a:t>Form-based</a:t>
            </a:r>
            <a:r>
              <a:rPr lang="de-DE" dirty="0" smtClean="0"/>
              <a:t> Business </a:t>
            </a:r>
            <a:br>
              <a:rPr lang="de-DE" dirty="0" smtClean="0"/>
            </a:br>
            <a:r>
              <a:rPr lang="de-DE" dirty="0" err="1" smtClean="0"/>
              <a:t>application</a:t>
            </a:r>
            <a:r>
              <a:rPr lang="de-DE" dirty="0" smtClean="0"/>
              <a:t> </a:t>
            </a:r>
          </a:p>
          <a:p>
            <a:r>
              <a:rPr lang="en-US" dirty="0" smtClean="0"/>
              <a:t>5.000.000 data records</a:t>
            </a:r>
          </a:p>
          <a:p>
            <a:r>
              <a:rPr lang="en-US" dirty="0" smtClean="0"/>
              <a:t>5 Java Developers </a:t>
            </a:r>
            <a:br>
              <a:rPr lang="en-US" dirty="0" smtClean="0"/>
            </a:br>
            <a:r>
              <a:rPr lang="en-US" dirty="0" smtClean="0"/>
              <a:t>starting with basic </a:t>
            </a:r>
            <a:br>
              <a:rPr lang="en-US" dirty="0" smtClean="0"/>
            </a:br>
            <a:r>
              <a:rPr lang="en-US" dirty="0" smtClean="0"/>
              <a:t>RCP knowledge</a:t>
            </a:r>
          </a:p>
          <a:p>
            <a:r>
              <a:rPr lang="en-US" dirty="0" smtClean="0"/>
              <a:t>Project has been going </a:t>
            </a:r>
            <a:br>
              <a:rPr lang="en-US" dirty="0" smtClean="0"/>
            </a:br>
            <a:r>
              <a:rPr lang="en-US" dirty="0" smtClean="0"/>
              <a:t>for 2 1/2 years </a:t>
            </a:r>
          </a:p>
          <a:p>
            <a:r>
              <a:rPr lang="en-US" dirty="0"/>
              <a:t>Complex problem domain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~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400 CRs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7891" name="Picture 2" descr="D:\Daten\dropboxFolder\My Dropbox\eclipseCon2011\praesentation\bilder\flickr\4486482108_b39ec6d710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773238"/>
            <a:ext cx="36480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574675"/>
          </a:xfrm>
        </p:spPr>
        <p:txBody>
          <a:bodyPr/>
          <a:lstStyle/>
          <a:p>
            <a:r>
              <a:rPr lang="en-US" sz="3600" b="1" smtClean="0">
                <a:solidFill>
                  <a:srgbClr val="275169"/>
                </a:solidFill>
              </a:rPr>
              <a:t>The RCP Client</a:t>
            </a:r>
            <a:endParaRPr lang="en-US" smtClean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755650" y="1844675"/>
            <a:ext cx="3600450" cy="4546600"/>
          </a:xfrm>
        </p:spPr>
        <p:txBody>
          <a:bodyPr/>
          <a:lstStyle/>
          <a:p>
            <a:pPr marL="342900" lvl="1" indent="-342900">
              <a:spcAft>
                <a:spcPts val="1425"/>
              </a:spcAft>
              <a:defRPr/>
            </a:pPr>
            <a:r>
              <a:rPr lang="en-US" sz="2800" b="1" dirty="0"/>
              <a:t>Eclipse RCP 3.5</a:t>
            </a:r>
          </a:p>
          <a:p>
            <a:pPr marL="342900" lvl="1" indent="-342900">
              <a:spcAft>
                <a:spcPts val="1425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Menu View</a:t>
            </a:r>
            <a:br>
              <a:rPr lang="en-US" sz="2800" b="1" dirty="0" smtClean="0">
                <a:ea typeface="+mn-ea"/>
                <a:cs typeface="+mn-cs"/>
              </a:rPr>
            </a:br>
            <a:r>
              <a:rPr lang="en-US" sz="2800" dirty="0" smtClean="0">
                <a:ea typeface="+mn-ea"/>
                <a:cs typeface="+mn-cs"/>
              </a:rPr>
              <a:t>List applications</a:t>
            </a:r>
          </a:p>
          <a:p>
            <a:pPr marL="342900" lvl="1" indent="-342900">
              <a:spcAft>
                <a:spcPts val="1425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Editor Area</a:t>
            </a:r>
            <a:br>
              <a:rPr lang="en-US" sz="2800" b="1" dirty="0" smtClean="0">
                <a:ea typeface="+mn-ea"/>
                <a:cs typeface="+mn-cs"/>
              </a:rPr>
            </a:br>
            <a:r>
              <a:rPr lang="en-US" sz="2800" dirty="0" smtClean="0">
                <a:ea typeface="+mn-ea"/>
                <a:cs typeface="+mn-cs"/>
              </a:rPr>
              <a:t>Editors similar </a:t>
            </a:r>
          </a:p>
          <a:p>
            <a:pPr marL="342900" lvl="1" indent="-342900">
              <a:spcAft>
                <a:spcPts val="1425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Search View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9939" name="Picture 2" descr="D:\Daten\dropboxFolder\My Dropbox\eclipseCon2011\praesentation\bilder\orbis\2011-10-19_1428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981075"/>
            <a:ext cx="4414837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275169"/>
                </a:solidFill>
              </a:rPr>
              <a:t>Parameters</a:t>
            </a:r>
            <a:endParaRPr lang="en-US" smtClean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755650" y="1844675"/>
            <a:ext cx="7926388" cy="4546600"/>
          </a:xfrm>
        </p:spPr>
        <p:txBody>
          <a:bodyPr/>
          <a:lstStyle/>
          <a:p>
            <a:pPr marL="342900" lvl="1" indent="-342900">
              <a:spcAft>
                <a:spcPts val="1425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~ 80 screens</a:t>
            </a:r>
            <a:br>
              <a:rPr lang="en-US" sz="2800" b="1" dirty="0" smtClean="0">
                <a:ea typeface="+mn-ea"/>
                <a:cs typeface="+mn-cs"/>
              </a:rPr>
            </a:br>
            <a:r>
              <a:rPr lang="en-US" sz="2800" b="1" dirty="0" smtClean="0">
                <a:ea typeface="+mn-ea"/>
                <a:cs typeface="+mn-cs"/>
              </a:rPr>
              <a:t>~ </a:t>
            </a:r>
            <a:r>
              <a:rPr lang="en-US" sz="2800" dirty="0" smtClean="0">
                <a:ea typeface="+mn-ea"/>
                <a:cs typeface="+mn-cs"/>
              </a:rPr>
              <a:t>equally complex</a:t>
            </a:r>
          </a:p>
          <a:p>
            <a:pPr marL="342900" lvl="1" indent="-342900">
              <a:spcAft>
                <a:spcPts val="1425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~ 30 UI Elements per</a:t>
            </a:r>
            <a:br>
              <a:rPr lang="en-US" sz="2800" b="1" dirty="0" smtClean="0">
                <a:ea typeface="+mn-ea"/>
                <a:cs typeface="+mn-cs"/>
              </a:rPr>
            </a:br>
            <a:r>
              <a:rPr lang="en-US" sz="2800" b="1" dirty="0" smtClean="0">
                <a:ea typeface="+mn-ea"/>
                <a:cs typeface="+mn-cs"/>
              </a:rPr>
              <a:t>screen</a:t>
            </a:r>
          </a:p>
          <a:p>
            <a:pPr marL="342900" lvl="1" indent="-342900">
              <a:spcAft>
                <a:spcPts val="1425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~ 20 UI </a:t>
            </a:r>
            <a:r>
              <a:rPr lang="en-US" sz="2800" b="1" dirty="0" err="1" smtClean="0">
                <a:ea typeface="+mn-ea"/>
                <a:cs typeface="+mn-cs"/>
              </a:rPr>
              <a:t>Behaviour</a:t>
            </a:r>
            <a:r>
              <a:rPr lang="en-US" sz="2800" b="1" dirty="0" smtClean="0">
                <a:ea typeface="+mn-ea"/>
                <a:cs typeface="+mn-cs"/>
              </a:rPr>
              <a:t> Rules </a:t>
            </a:r>
            <a:br>
              <a:rPr lang="en-US" sz="2800" b="1" dirty="0" smtClean="0">
                <a:ea typeface="+mn-ea"/>
                <a:cs typeface="+mn-cs"/>
              </a:rPr>
            </a:br>
            <a:r>
              <a:rPr lang="en-US" sz="2800" b="1" dirty="0" smtClean="0">
                <a:ea typeface="+mn-ea"/>
                <a:cs typeface="+mn-cs"/>
              </a:rPr>
              <a:t>per Screen</a:t>
            </a:r>
          </a:p>
          <a:p>
            <a:pPr marL="342900" lvl="1" indent="-342900">
              <a:spcAft>
                <a:spcPts val="1425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~ 40 Validation Rules per screen</a:t>
            </a:r>
          </a:p>
          <a:p>
            <a:pPr marL="342900" lvl="1" indent="-342900">
              <a:spcAft>
                <a:spcPts val="1425"/>
              </a:spcAft>
              <a:defRPr/>
            </a:pPr>
            <a:r>
              <a:rPr lang="en-US" sz="2800" b="1" dirty="0" smtClean="0">
                <a:ea typeface="+mn-ea"/>
                <a:cs typeface="+mn-cs"/>
              </a:rPr>
              <a:t>~ 150 different Validation Rule Types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1987" name="Picture 2" descr="D:\Daten\dropboxFolder\My Dropbox\eclipseCon2011\praesentation\bilder\flickr\4486482108_b39ec6d710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773238"/>
            <a:ext cx="36480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850188" cy="503237"/>
          </a:xfrm>
        </p:spPr>
        <p:txBody>
          <a:bodyPr/>
          <a:lstStyle/>
          <a:p>
            <a:r>
              <a:rPr lang="en-US" sz="3600" b="1" smtClean="0">
                <a:solidFill>
                  <a:srgbClr val="275169"/>
                </a:solidFill>
              </a:rPr>
              <a:t>Classic context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205038"/>
            <a:ext cx="40576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D:\Daten\verwaltung\iks\eclipseCon2011\praesentation\bilder\wikipedia\525px-X_mar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3038" y="2781300"/>
            <a:ext cx="231933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1477</Words>
  <Application>Microsoft Office PowerPoint</Application>
  <PresentationFormat>Bildschirmpräsentation (4:3)</PresentationFormat>
  <Paragraphs>410</Paragraphs>
  <Slides>39</Slides>
  <Notes>37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39</vt:i4>
      </vt:variant>
    </vt:vector>
  </HeadingPairs>
  <TitlesOfParts>
    <vt:vector size="41" baseType="lpstr">
      <vt:lpstr>Standarddesign</vt:lpstr>
      <vt:lpstr>1_Standarddesign</vt:lpstr>
      <vt:lpstr>PowerPoint-Präsentation</vt:lpstr>
      <vt:lpstr>PowerPoint-Präsentation</vt:lpstr>
      <vt:lpstr>PowerPoint-Präsentation</vt:lpstr>
      <vt:lpstr>Challenge Areas</vt:lpstr>
      <vt:lpstr>Roadmap</vt:lpstr>
      <vt:lpstr>Project</vt:lpstr>
      <vt:lpstr>The RCP Client</vt:lpstr>
      <vt:lpstr>Parameters</vt:lpstr>
      <vt:lpstr>Classic context </vt:lpstr>
      <vt:lpstr>Our context</vt:lpstr>
      <vt:lpstr>Core Challenges</vt:lpstr>
      <vt:lpstr>Core Challenges</vt:lpstr>
      <vt:lpstr>1. UI Code Structure</vt:lpstr>
      <vt:lpstr>1. UI Code Structure</vt:lpstr>
      <vt:lpstr>1. UI Code Structure</vt:lpstr>
      <vt:lpstr>1. UI Code Structure</vt:lpstr>
      <vt:lpstr>1. UI Code Structure</vt:lpstr>
      <vt:lpstr>1. UI Code Structure</vt:lpstr>
      <vt:lpstr>Core Challenges</vt:lpstr>
      <vt:lpstr>2. UI Rules and JFace Databinding</vt:lpstr>
      <vt:lpstr>2. UI Rules and JFace Databinding</vt:lpstr>
      <vt:lpstr>2. UI Rules and JFace Databinding</vt:lpstr>
      <vt:lpstr>2. UI Rules and JFace Databinding</vt:lpstr>
      <vt:lpstr>Core Challenges</vt:lpstr>
      <vt:lpstr>3. Validation</vt:lpstr>
      <vt:lpstr>3. Validation</vt:lpstr>
      <vt:lpstr>3. Validation</vt:lpstr>
      <vt:lpstr>3. Validation</vt:lpstr>
      <vt:lpstr>3. Validation</vt:lpstr>
      <vt:lpstr>Core Challenges</vt:lpstr>
      <vt:lpstr>4. Headless Build and Test</vt:lpstr>
      <vt:lpstr>4. Headless Build and Test</vt:lpstr>
      <vt:lpstr>4. Headless Build and Test</vt:lpstr>
      <vt:lpstr>4. Headless Build and Test</vt:lpstr>
      <vt:lpstr>4. Headless Build and Test</vt:lpstr>
      <vt:lpstr>Core Challenges</vt:lpstr>
      <vt:lpstr>Safe on the shoulders of giants?</vt:lpstr>
      <vt:lpstr>   www.iks-gmbh.com</vt:lpstr>
      <vt:lpstr>Image Sources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flunky</dc:creator>
  <cp:lastModifiedBy>Administrator</cp:lastModifiedBy>
  <cp:revision>891</cp:revision>
  <dcterms:created xsi:type="dcterms:W3CDTF">2011-09-25T18:46:26Z</dcterms:created>
  <dcterms:modified xsi:type="dcterms:W3CDTF">2011-11-03T18:56:23Z</dcterms:modified>
</cp:coreProperties>
</file>